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57" r:id="rId3"/>
    <p:sldId id="269" r:id="rId4"/>
    <p:sldId id="258" r:id="rId5"/>
    <p:sldId id="259" r:id="rId6"/>
    <p:sldId id="264" r:id="rId7"/>
    <p:sldId id="266" r:id="rId8"/>
    <p:sldId id="261" r:id="rId9"/>
    <p:sldId id="267" r:id="rId10"/>
    <p:sldId id="268" r:id="rId11"/>
    <p:sldId id="274" r:id="rId12"/>
    <p:sldId id="260" r:id="rId13"/>
    <p:sldId id="270" r:id="rId14"/>
    <p:sldId id="262" r:id="rId15"/>
    <p:sldId id="265" r:id="rId16"/>
    <p:sldId id="263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C2E76-E6C6-423F-B12C-84CAFD726C13}" type="datetimeFigureOut">
              <a:rPr lang="en-AU" smtClean="0"/>
              <a:pPr/>
              <a:t>2/08/2012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C7300-D063-4B52-9B1D-B254E2ADE27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068847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C7300-D063-4B52-9B1D-B254E2ADE27A}" type="slidenum">
              <a:rPr lang="en-AU" smtClean="0"/>
              <a:pPr/>
              <a:t>17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5A9C7A6-C08A-42E0-BB0A-155E0F627193}" type="datetimeFigureOut">
              <a:rPr lang="en-AU" smtClean="0"/>
              <a:pPr/>
              <a:t>2/08/2012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727E51-E3DB-44CC-9F29-74C2CB90DBF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C7A6-C08A-42E0-BB0A-155E0F627193}" type="datetimeFigureOut">
              <a:rPr lang="en-AU" smtClean="0"/>
              <a:pPr/>
              <a:t>2/08/2012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7E51-E3DB-44CC-9F29-74C2CB90DBF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5A9C7A6-C08A-42E0-BB0A-155E0F627193}" type="datetimeFigureOut">
              <a:rPr lang="en-AU" smtClean="0"/>
              <a:pPr/>
              <a:t>2/08/2012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B727E51-E3DB-44CC-9F29-74C2CB90DBF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C7A6-C08A-42E0-BB0A-155E0F627193}" type="datetimeFigureOut">
              <a:rPr lang="en-AU" smtClean="0"/>
              <a:pPr/>
              <a:t>2/08/2012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727E51-E3DB-44CC-9F29-74C2CB90DBF0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C7A6-C08A-42E0-BB0A-155E0F627193}" type="datetimeFigureOut">
              <a:rPr lang="en-AU" smtClean="0"/>
              <a:pPr/>
              <a:t>2/08/2012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727E51-E3DB-44CC-9F29-74C2CB90DBF0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5A9C7A6-C08A-42E0-BB0A-155E0F627193}" type="datetimeFigureOut">
              <a:rPr lang="en-AU" smtClean="0"/>
              <a:pPr/>
              <a:t>2/08/2012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727E51-E3DB-44CC-9F29-74C2CB90DBF0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5A9C7A6-C08A-42E0-BB0A-155E0F627193}" type="datetimeFigureOut">
              <a:rPr lang="en-AU" smtClean="0"/>
              <a:pPr/>
              <a:t>2/08/2012</a:t>
            </a:fld>
            <a:endParaRPr lang="en-A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727E51-E3DB-44CC-9F29-74C2CB90DBF0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AU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C7A6-C08A-42E0-BB0A-155E0F627193}" type="datetimeFigureOut">
              <a:rPr lang="en-AU" smtClean="0"/>
              <a:pPr/>
              <a:t>2/08/2012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727E51-E3DB-44CC-9F29-74C2CB90DBF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C7A6-C08A-42E0-BB0A-155E0F627193}" type="datetimeFigureOut">
              <a:rPr lang="en-AU" smtClean="0"/>
              <a:pPr/>
              <a:t>2/08/2012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727E51-E3DB-44CC-9F29-74C2CB90DBF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C7A6-C08A-42E0-BB0A-155E0F627193}" type="datetimeFigureOut">
              <a:rPr lang="en-AU" smtClean="0"/>
              <a:pPr/>
              <a:t>2/08/2012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727E51-E3DB-44CC-9F29-74C2CB90DBF0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A9C7A6-C08A-42E0-BB0A-155E0F627193}" type="datetimeFigureOut">
              <a:rPr lang="en-AU" smtClean="0"/>
              <a:pPr/>
              <a:t>2/08/2012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B727E51-E3DB-44CC-9F29-74C2CB90DBF0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5A9C7A6-C08A-42E0-BB0A-155E0F627193}" type="datetimeFigureOut">
              <a:rPr lang="en-AU" smtClean="0"/>
              <a:pPr/>
              <a:t>2/08/2012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727E51-E3DB-44CC-9F29-74C2CB90DBF0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136904" cy="1470025"/>
          </a:xfrm>
        </p:spPr>
        <p:txBody>
          <a:bodyPr>
            <a:noAutofit/>
          </a:bodyPr>
          <a:lstStyle/>
          <a:p>
            <a:r>
              <a:rPr lang="en-AU" sz="3600" dirty="0" smtClean="0"/>
              <a:t>Acceptance and Mindfulness in MS: Individual and couple perspectives </a:t>
            </a:r>
            <a:endParaRPr lang="en-AU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Kenneth Pakenham</a:t>
            </a:r>
          </a:p>
          <a:p>
            <a:r>
              <a:rPr lang="en-AU" dirty="0" smtClean="0"/>
              <a:t>School of Psychology</a:t>
            </a:r>
          </a:p>
          <a:p>
            <a:r>
              <a:rPr lang="en-AU" dirty="0" smtClean="0"/>
              <a:t>The University of Queensland</a:t>
            </a:r>
          </a:p>
          <a:p>
            <a:r>
              <a:rPr lang="en-AU" dirty="0" smtClean="0"/>
              <a:t>Australia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Arial" pitchFamily="34" charset="0"/>
                <a:cs typeface="Arial" pitchFamily="34" charset="0"/>
              </a:rPr>
              <a:t>STUDY 1: conclusions</a:t>
            </a:r>
            <a:endParaRPr lang="en-A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928992" cy="5141168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>
                <a:latin typeface="Arial" pitchFamily="34" charset="0"/>
                <a:cs typeface="Arial" pitchFamily="34" charset="0"/>
              </a:rPr>
              <a:t>Findings support the beneficial effects of acceptance in MS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Although acceptance declined as the disease progressed</a:t>
            </a:r>
          </a:p>
          <a:p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r>
              <a:rPr lang="en-AU" dirty="0" smtClean="0">
                <a:latin typeface="Arial" pitchFamily="34" charset="0"/>
                <a:cs typeface="Arial" pitchFamily="34" charset="0"/>
              </a:rPr>
              <a:t>2 MSAQ factors (Action &amp; Willingness) reflect the dual definition of acceptance consistent with other ACT acceptance measures</a:t>
            </a:r>
          </a:p>
          <a:p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r>
              <a:rPr lang="en-AU" dirty="0" smtClean="0">
                <a:latin typeface="Arial" pitchFamily="34" charset="0"/>
                <a:cs typeface="Arial" pitchFamily="34" charset="0"/>
              </a:rPr>
              <a:t>Sound psychometric properties  </a:t>
            </a:r>
          </a:p>
          <a:p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r>
              <a:rPr lang="en-AU" dirty="0" smtClean="0">
                <a:latin typeface="Arial" pitchFamily="34" charset="0"/>
                <a:cs typeface="Arial" pitchFamily="34" charset="0"/>
              </a:rPr>
              <a:t>MSAQ was a stronger predictor of adjustment to MS than the AAQ.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Arial" pitchFamily="34" charset="0"/>
                <a:cs typeface="Arial" pitchFamily="34" charset="0"/>
              </a:rPr>
              <a:t>STUDY 1: conclusions</a:t>
            </a:r>
            <a:endParaRPr lang="en-A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928992" cy="5141168"/>
          </a:xfrm>
        </p:spPr>
        <p:txBody>
          <a:bodyPr>
            <a:normAutofit fontScale="85000" lnSpcReduction="20000"/>
          </a:bodyPr>
          <a:lstStyle/>
          <a:p>
            <a:r>
              <a:rPr lang="en-AU" dirty="0" smtClean="0">
                <a:latin typeface="Arial" pitchFamily="34" charset="0"/>
                <a:cs typeface="Arial" pitchFamily="34" charset="0"/>
              </a:rPr>
              <a:t>Mixed findings re MSAQ Willingness: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Reflect the ambiguous and complex nature of willingness </a:t>
            </a:r>
          </a:p>
          <a:p>
            <a:pPr lvl="2"/>
            <a:r>
              <a:rPr lang="en-AU" dirty="0" smtClean="0">
                <a:latin typeface="Arial" pitchFamily="34" charset="0"/>
                <a:cs typeface="Arial" pitchFamily="34" charset="0"/>
              </a:rPr>
              <a:t>EG. willingness to relinquish control of emotional reactions to illness may have health benefits by dampening emotional reactivity to illness, including the experience of positive emotions. </a:t>
            </a:r>
          </a:p>
          <a:p>
            <a:pPr lvl="2"/>
            <a:r>
              <a:rPr lang="en-AU" dirty="0" smtClean="0">
                <a:latin typeface="Arial" pitchFamily="34" charset="0"/>
                <a:cs typeface="Arial" pitchFamily="34" charset="0"/>
              </a:rPr>
              <a:t>Illness acceptance was related to less reliance on coping strategies focused on dealing with the emotional consequences of illness </a:t>
            </a:r>
            <a:r>
              <a:rPr lang="en-AU" sz="19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AU" sz="1900" dirty="0" err="1" smtClean="0">
                <a:latin typeface="Arial" pitchFamily="34" charset="0"/>
                <a:cs typeface="Arial" pitchFamily="34" charset="0"/>
              </a:rPr>
              <a:t>Karademas</a:t>
            </a:r>
            <a:r>
              <a:rPr lang="en-AU" sz="19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AU" sz="1900" dirty="0" err="1" smtClean="0">
                <a:latin typeface="Arial" pitchFamily="34" charset="0"/>
                <a:cs typeface="Arial" pitchFamily="34" charset="0"/>
              </a:rPr>
              <a:t>Hondronikola</a:t>
            </a:r>
            <a:r>
              <a:rPr lang="en-AU" sz="1900" dirty="0" smtClean="0">
                <a:latin typeface="Arial" pitchFamily="34" charset="0"/>
                <a:cs typeface="Arial" pitchFamily="34" charset="0"/>
              </a:rPr>
              <a:t>, 2010). </a:t>
            </a:r>
          </a:p>
          <a:p>
            <a:pPr lvl="1"/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Willingness subscale of the Tinnitus Acceptance </a:t>
            </a:r>
            <a:r>
              <a:rPr lang="en-AU" dirty="0" err="1" smtClean="0">
                <a:latin typeface="Arial" pitchFamily="34" charset="0"/>
                <a:cs typeface="Arial" pitchFamily="34" charset="0"/>
              </a:rPr>
              <a:t>Q’aire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 was unrelated to adjustment in people with tinnitus </a:t>
            </a:r>
            <a:r>
              <a:rPr lang="en-AU" sz="2100" dirty="0" smtClean="0">
                <a:latin typeface="Arial" pitchFamily="34" charset="0"/>
                <a:cs typeface="Arial" pitchFamily="34" charset="0"/>
              </a:rPr>
              <a:t>(Westin et al, 2008). </a:t>
            </a:r>
          </a:p>
          <a:p>
            <a:pPr lvl="1"/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Measurement weaknesses:  </a:t>
            </a:r>
          </a:p>
          <a:p>
            <a:pPr lvl="2"/>
            <a:r>
              <a:rPr lang="en-AU" dirty="0" smtClean="0">
                <a:latin typeface="Arial" pitchFamily="34" charset="0"/>
                <a:cs typeface="Arial" pitchFamily="34" charset="0"/>
              </a:rPr>
              <a:t>MSAQ Willingness items may tap passive resignation rather than active acceptance.  </a:t>
            </a:r>
          </a:p>
          <a:p>
            <a:pPr lvl="2"/>
            <a:r>
              <a:rPr lang="en-AU" dirty="0" smtClean="0">
                <a:latin typeface="Arial" pitchFamily="34" charset="0"/>
                <a:cs typeface="Arial" pitchFamily="34" charset="0"/>
              </a:rPr>
              <a:t>Acceptance may be equated with approval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latin typeface="Arial" pitchFamily="34" charset="0"/>
                <a:cs typeface="Arial" pitchFamily="34" charset="0"/>
              </a:rPr>
              <a:t>STUDY 2: </a:t>
            </a:r>
            <a:r>
              <a:rPr lang="en-AU" sz="2700" dirty="0" smtClean="0">
                <a:latin typeface="Arial" pitchFamily="34" charset="0"/>
                <a:cs typeface="Arial" pitchFamily="34" charset="0"/>
              </a:rPr>
              <a:t>(Pakenham &amp; </a:t>
            </a:r>
            <a:r>
              <a:rPr lang="en-AU" sz="2700" dirty="0" err="1" smtClean="0">
                <a:latin typeface="Arial" pitchFamily="34" charset="0"/>
                <a:cs typeface="Arial" pitchFamily="34" charset="0"/>
              </a:rPr>
              <a:t>Samios</a:t>
            </a:r>
            <a:r>
              <a:rPr lang="en-AU" sz="2700" dirty="0" smtClean="0">
                <a:latin typeface="Arial" pitchFamily="34" charset="0"/>
                <a:cs typeface="Arial" pitchFamily="34" charset="0"/>
              </a:rPr>
              <a:t>, In press)</a:t>
            </a:r>
            <a:endParaRPr lang="en-AU" sz="2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928992" cy="5069160"/>
          </a:xfrm>
        </p:spPr>
        <p:txBody>
          <a:bodyPr>
            <a:normAutofit/>
          </a:bodyPr>
          <a:lstStyle/>
          <a:p>
            <a:r>
              <a:rPr lang="en-AU" dirty="0" smtClean="0">
                <a:latin typeface="Arial" pitchFamily="34" charset="0"/>
                <a:cs typeface="Arial" pitchFamily="34" charset="0"/>
              </a:rPr>
              <a:t>To investigate </a:t>
            </a:r>
            <a:r>
              <a:rPr lang="en-AU" dirty="0">
                <a:latin typeface="Arial" pitchFamily="34" charset="0"/>
                <a:cs typeface="Arial" pitchFamily="34" charset="0"/>
              </a:rPr>
              <a:t>the roles of </a:t>
            </a:r>
            <a:r>
              <a:rPr lang="en-AU" u="sng" dirty="0">
                <a:latin typeface="Arial" pitchFamily="34" charset="0"/>
                <a:cs typeface="Arial" pitchFamily="34" charset="0"/>
              </a:rPr>
              <a:t>mindfulness</a:t>
            </a:r>
            <a:r>
              <a:rPr lang="en-AU" dirty="0">
                <a:latin typeface="Arial" pitchFamily="34" charset="0"/>
                <a:cs typeface="Arial" pitchFamily="34" charset="0"/>
              </a:rPr>
              <a:t>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AU" u="sng" dirty="0">
                <a:latin typeface="Arial" pitchFamily="34" charset="0"/>
                <a:cs typeface="Arial" pitchFamily="34" charset="0"/>
              </a:rPr>
              <a:t>acceptance</a:t>
            </a:r>
            <a:r>
              <a:rPr lang="en-AU" dirty="0">
                <a:latin typeface="Arial" pitchFamily="34" charset="0"/>
                <a:cs typeface="Arial" pitchFamily="34" charset="0"/>
              </a:rPr>
              <a:t> on adjustment in couples coping with MS by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examining:</a:t>
            </a:r>
          </a:p>
          <a:p>
            <a:pPr lvl="1"/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AU" dirty="0">
                <a:latin typeface="Arial" pitchFamily="34" charset="0"/>
                <a:cs typeface="Arial" pitchFamily="34" charset="0"/>
              </a:rPr>
              <a:t>effects of an individual’s mindfulness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AU" dirty="0">
                <a:latin typeface="Arial" pitchFamily="34" charset="0"/>
                <a:cs typeface="Arial" pitchFamily="34" charset="0"/>
              </a:rPr>
              <a:t>acceptance on their own adjustment (</a:t>
            </a:r>
            <a:r>
              <a:rPr lang="en-AU" b="1" dirty="0">
                <a:latin typeface="Arial" pitchFamily="34" charset="0"/>
                <a:cs typeface="Arial" pitchFamily="34" charset="0"/>
              </a:rPr>
              <a:t>actor effects</a:t>
            </a:r>
            <a:r>
              <a:rPr lang="en-AU" dirty="0">
                <a:latin typeface="Arial" pitchFamily="34" charset="0"/>
                <a:cs typeface="Arial" pitchFamily="34" charset="0"/>
              </a:rPr>
              <a:t>) and </a:t>
            </a:r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AU" dirty="0">
                <a:latin typeface="Arial" pitchFamily="34" charset="0"/>
                <a:cs typeface="Arial" pitchFamily="34" charset="0"/>
              </a:rPr>
              <a:t>effects of their partner’s mindfulness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AU" dirty="0">
                <a:latin typeface="Arial" pitchFamily="34" charset="0"/>
                <a:cs typeface="Arial" pitchFamily="34" charset="0"/>
              </a:rPr>
              <a:t>acceptance on their adjustment (</a:t>
            </a:r>
            <a:r>
              <a:rPr lang="en-AU" b="1" dirty="0">
                <a:latin typeface="Arial" pitchFamily="34" charset="0"/>
                <a:cs typeface="Arial" pitchFamily="34" charset="0"/>
              </a:rPr>
              <a:t>partner effects</a:t>
            </a:r>
            <a:r>
              <a:rPr lang="en-AU" dirty="0">
                <a:latin typeface="Arial" pitchFamily="34" charset="0"/>
                <a:cs typeface="Arial" pitchFamily="34" charset="0"/>
              </a:rPr>
              <a:t>) using the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AU" sz="2400" i="1" dirty="0" smtClean="0">
                <a:latin typeface="Arial" pitchFamily="34" charset="0"/>
                <a:cs typeface="Arial" pitchFamily="34" charset="0"/>
              </a:rPr>
              <a:t>Actor-Partner </a:t>
            </a:r>
            <a:r>
              <a:rPr lang="en-AU" sz="2400" i="1" dirty="0">
                <a:latin typeface="Arial" pitchFamily="34" charset="0"/>
                <a:cs typeface="Arial" pitchFamily="34" charset="0"/>
              </a:rPr>
              <a:t>Interdependence </a:t>
            </a:r>
            <a:r>
              <a:rPr lang="en-AU" sz="2400" i="1" dirty="0" smtClean="0">
                <a:latin typeface="Arial" pitchFamily="34" charset="0"/>
                <a:cs typeface="Arial" pitchFamily="34" charset="0"/>
              </a:rPr>
              <a:t>Model </a:t>
            </a:r>
            <a:r>
              <a:rPr lang="en-AU" sz="1700" i="1" dirty="0" smtClean="0">
                <a:latin typeface="Arial" pitchFamily="34" charset="0"/>
                <a:cs typeface="Arial" pitchFamily="34" charset="0"/>
              </a:rPr>
              <a:t>(Kenny, </a:t>
            </a:r>
            <a:r>
              <a:rPr lang="en-AU" sz="1700" i="1" dirty="0" err="1" smtClean="0">
                <a:latin typeface="Arial" pitchFamily="34" charset="0"/>
                <a:cs typeface="Arial" pitchFamily="34" charset="0"/>
              </a:rPr>
              <a:t>Kashy</a:t>
            </a:r>
            <a:r>
              <a:rPr lang="en-AU" sz="1700" i="1" dirty="0" smtClean="0">
                <a:latin typeface="Arial" pitchFamily="34" charset="0"/>
                <a:cs typeface="Arial" pitchFamily="34" charset="0"/>
              </a:rPr>
              <a:t>&amp; Cook, 2006)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Arial" pitchFamily="34" charset="0"/>
                <a:cs typeface="Arial" pitchFamily="34" charset="0"/>
              </a:rPr>
              <a:t>STUDY 2: hypotheses</a:t>
            </a:r>
            <a:endParaRPr lang="en-A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856984" cy="5069160"/>
          </a:xfrm>
        </p:spPr>
        <p:txBody>
          <a:bodyPr>
            <a:normAutofit fontScale="92500" lnSpcReduction="20000"/>
          </a:bodyPr>
          <a:lstStyle/>
          <a:p>
            <a:r>
              <a:rPr lang="en-AU" b="1" dirty="0" smtClean="0">
                <a:latin typeface="Arial" pitchFamily="34" charset="0"/>
                <a:cs typeface="Arial" pitchFamily="34" charset="0"/>
              </a:rPr>
              <a:t>Actor effects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: mindfulness &amp; acceptance would be associated with better adjustment</a:t>
            </a:r>
          </a:p>
          <a:p>
            <a:r>
              <a:rPr lang="en-AU" b="1" dirty="0" smtClean="0">
                <a:latin typeface="Arial" pitchFamily="34" charset="0"/>
                <a:cs typeface="Arial" pitchFamily="34" charset="0"/>
              </a:rPr>
              <a:t>Partner effects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: mindfulness &amp; acceptance in each partner would be associated with better adjustment in the other partner </a:t>
            </a:r>
          </a:p>
          <a:p>
            <a:r>
              <a:rPr lang="en-AU" b="1" dirty="0" smtClean="0">
                <a:latin typeface="Arial" pitchFamily="34" charset="0"/>
                <a:cs typeface="Arial" pitchFamily="34" charset="0"/>
              </a:rPr>
              <a:t>Moderating effects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the partner effect of mindfulness would moderate the actor effect of mindfulness on adjustment 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the partner effect of acceptance would moderate the actor effect of acceptance on adjustment. </a:t>
            </a:r>
          </a:p>
          <a:p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r>
              <a:rPr lang="en-AU" dirty="0" smtClean="0">
                <a:latin typeface="Arial" pitchFamily="34" charset="0"/>
                <a:cs typeface="Arial" pitchFamily="34" charset="0"/>
              </a:rPr>
              <a:t>Explored the moderating effects of </a:t>
            </a:r>
            <a:r>
              <a:rPr lang="en-AU" u="sng" dirty="0" smtClean="0">
                <a:latin typeface="Arial" pitchFamily="34" charset="0"/>
                <a:cs typeface="Arial" pitchFamily="34" charset="0"/>
              </a:rPr>
              <a:t>gender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AU" u="sng" dirty="0" smtClean="0">
                <a:latin typeface="Arial" pitchFamily="34" charset="0"/>
                <a:cs typeface="Arial" pitchFamily="34" charset="0"/>
              </a:rPr>
              <a:t>MS status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(patient vs. spouse) on the actor and partner effects of mindfulness &amp; acceptance on adjustment. </a:t>
            </a:r>
            <a:endParaRPr lang="en-A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Arial" pitchFamily="34" charset="0"/>
                <a:cs typeface="Arial" pitchFamily="34" charset="0"/>
              </a:rPr>
              <a:t>STUDY 2: method</a:t>
            </a:r>
            <a:endParaRPr lang="en-A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928992" cy="5141168"/>
          </a:xfrm>
        </p:spPr>
        <p:txBody>
          <a:bodyPr>
            <a:normAutofit fontScale="85000" lnSpcReduction="20000"/>
          </a:bodyPr>
          <a:lstStyle/>
          <a:p>
            <a:r>
              <a:rPr lang="en-AU" b="1" dirty="0" smtClean="0">
                <a:latin typeface="Arial" pitchFamily="34" charset="0"/>
                <a:cs typeface="Arial" pitchFamily="34" charset="0"/>
              </a:rPr>
              <a:t>69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dirty="0">
                <a:latin typeface="Arial" pitchFamily="34" charset="0"/>
                <a:cs typeface="Arial" pitchFamily="34" charset="0"/>
              </a:rPr>
              <a:t>couples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completed Time 1 &amp; Time 2 measures </a:t>
            </a:r>
            <a:r>
              <a:rPr lang="en-AU" dirty="0">
                <a:latin typeface="Arial" pitchFamily="34" charset="0"/>
                <a:cs typeface="Arial" pitchFamily="34" charset="0"/>
              </a:rPr>
              <a:t>of mindfulness, acceptance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&amp; adjustment</a:t>
            </a:r>
          </a:p>
          <a:p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r>
              <a:rPr lang="en-AU" dirty="0" smtClean="0">
                <a:latin typeface="Arial" pitchFamily="34" charset="0"/>
                <a:cs typeface="Arial" pitchFamily="34" charset="0"/>
              </a:rPr>
              <a:t>Dyadic data </a:t>
            </a:r>
            <a:r>
              <a:rPr lang="en-AU" dirty="0">
                <a:latin typeface="Arial" pitchFamily="34" charset="0"/>
                <a:cs typeface="Arial" pitchFamily="34" charset="0"/>
              </a:rPr>
              <a:t>a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nalytic </a:t>
            </a:r>
            <a:r>
              <a:rPr lang="en-AU" sz="2800" dirty="0" smtClean="0">
                <a:latin typeface="Arial" pitchFamily="34" charset="0"/>
                <a:cs typeface="Arial" pitchFamily="34" charset="0"/>
              </a:rPr>
              <a:t>approach </a:t>
            </a:r>
            <a:r>
              <a:rPr lang="en-AU" sz="2800" i="1" dirty="0" smtClean="0">
                <a:latin typeface="Arial" pitchFamily="34" charset="0"/>
                <a:cs typeface="Arial" pitchFamily="34" charset="0"/>
              </a:rPr>
              <a:t>(Kenny</a:t>
            </a:r>
            <a:r>
              <a:rPr lang="en-AU" sz="28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AU" sz="2800" i="1" dirty="0" err="1">
                <a:latin typeface="Arial" pitchFamily="34" charset="0"/>
                <a:cs typeface="Arial" pitchFamily="34" charset="0"/>
              </a:rPr>
              <a:t>Kashy</a:t>
            </a:r>
            <a:r>
              <a:rPr lang="en-AU" sz="2800" i="1" dirty="0">
                <a:latin typeface="Arial" pitchFamily="34" charset="0"/>
                <a:cs typeface="Arial" pitchFamily="34" charset="0"/>
              </a:rPr>
              <a:t>&amp; Cook, 2006) </a:t>
            </a:r>
            <a:endParaRPr lang="en-AU" sz="2800" dirty="0" smtClean="0">
              <a:latin typeface="Arial" pitchFamily="34" charset="0"/>
              <a:cs typeface="Arial" pitchFamily="34" charset="0"/>
            </a:endParaRPr>
          </a:p>
          <a:p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r>
              <a:rPr lang="en-AU" dirty="0" smtClean="0">
                <a:latin typeface="Arial" pitchFamily="34" charset="0"/>
                <a:cs typeface="Arial" pitchFamily="34" charset="0"/>
              </a:rPr>
              <a:t>Terminology: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participants are “</a:t>
            </a:r>
            <a:r>
              <a:rPr lang="en-AU" b="1" dirty="0" smtClean="0">
                <a:latin typeface="Arial" pitchFamily="34" charset="0"/>
                <a:cs typeface="Arial" pitchFamily="34" charset="0"/>
              </a:rPr>
              <a:t>patients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” or “</a:t>
            </a:r>
            <a:r>
              <a:rPr lang="en-AU" b="1" dirty="0" smtClean="0">
                <a:latin typeface="Arial" pitchFamily="34" charset="0"/>
                <a:cs typeface="Arial" pitchFamily="34" charset="0"/>
              </a:rPr>
              <a:t>spouses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”  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AU" b="1" dirty="0" smtClean="0">
                <a:latin typeface="Arial" pitchFamily="34" charset="0"/>
                <a:cs typeface="Arial" pitchFamily="34" charset="0"/>
              </a:rPr>
              <a:t>partner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” refers to the other person in the couple</a:t>
            </a:r>
          </a:p>
          <a:p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r>
              <a:rPr lang="en-AU" dirty="0" smtClean="0">
                <a:latin typeface="Arial" pitchFamily="34" charset="0"/>
                <a:cs typeface="Arial" pitchFamily="34" charset="0"/>
              </a:rPr>
              <a:t>Patients: mean age 42 years; 78% female</a:t>
            </a:r>
          </a:p>
          <a:p>
            <a:r>
              <a:rPr lang="en-AU" dirty="0" smtClean="0">
                <a:latin typeface="Arial" pitchFamily="34" charset="0"/>
                <a:cs typeface="Arial" pitchFamily="34" charset="0"/>
              </a:rPr>
              <a:t>Spouses: mean age 43 years; 78% male 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mean duration of caregiving 5.91 years (</a:t>
            </a:r>
            <a:r>
              <a:rPr lang="en-AU" i="1" dirty="0" smtClean="0">
                <a:latin typeface="Arial" pitchFamily="34" charset="0"/>
                <a:cs typeface="Arial" pitchFamily="34" charset="0"/>
              </a:rPr>
              <a:t>SD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= 4.68; range 1 month to 25 years)</a:t>
            </a:r>
          </a:p>
          <a:p>
            <a:endParaRPr lang="en-AU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Arial" pitchFamily="34" charset="0"/>
                <a:cs typeface="Arial" pitchFamily="34" charset="0"/>
              </a:rPr>
              <a:t>STUDY 2: method</a:t>
            </a:r>
            <a:endParaRPr lang="en-A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4925144"/>
          </a:xfrm>
        </p:spPr>
        <p:txBody>
          <a:bodyPr>
            <a:normAutofit/>
          </a:bodyPr>
          <a:lstStyle/>
          <a:p>
            <a:r>
              <a:rPr lang="en-AU" b="1" dirty="0" smtClean="0">
                <a:latin typeface="Arial" pitchFamily="34" charset="0"/>
                <a:cs typeface="Arial" pitchFamily="34" charset="0"/>
              </a:rPr>
              <a:t>Acceptance and Mindfulness Time 2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Acceptance: AAQ </a:t>
            </a:r>
            <a:r>
              <a:rPr lang="en-AU" sz="2000" dirty="0" smtClean="0">
                <a:latin typeface="Arial" pitchFamily="34" charset="0"/>
                <a:cs typeface="Arial" pitchFamily="34" charset="0"/>
              </a:rPr>
              <a:t>(Bond </a:t>
            </a:r>
            <a:r>
              <a:rPr lang="en-AU" sz="2000" dirty="0">
                <a:latin typeface="Arial" pitchFamily="34" charset="0"/>
                <a:cs typeface="Arial" pitchFamily="34" charset="0"/>
              </a:rPr>
              <a:t>&amp; Bunce, 2003</a:t>
            </a:r>
            <a:r>
              <a:rPr lang="en-AU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Mindfulness: Mindful Attention Awareness Scale </a:t>
            </a:r>
            <a:r>
              <a:rPr lang="en-AU" sz="2000" dirty="0" smtClean="0">
                <a:latin typeface="Arial" pitchFamily="34" charset="0"/>
                <a:cs typeface="Arial" pitchFamily="34" charset="0"/>
              </a:rPr>
              <a:t>(Brown &amp; Ryan, 2003)</a:t>
            </a:r>
          </a:p>
          <a:p>
            <a:endParaRPr lang="en-AU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AU" b="1" dirty="0" smtClean="0">
                <a:latin typeface="Arial" pitchFamily="34" charset="0"/>
                <a:cs typeface="Arial" pitchFamily="34" charset="0"/>
              </a:rPr>
              <a:t>Adjustment measures Times 1 &amp; Time 2: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Depression &amp; Anxiety </a:t>
            </a:r>
            <a:r>
              <a:rPr lang="en-AU" sz="2000" dirty="0" smtClean="0">
                <a:latin typeface="Arial" pitchFamily="34" charset="0"/>
                <a:cs typeface="Arial" pitchFamily="34" charset="0"/>
              </a:rPr>
              <a:t>(DASS-21;Lovibond &amp; </a:t>
            </a:r>
            <a:r>
              <a:rPr lang="en-AU" sz="2000" dirty="0" err="1" smtClean="0">
                <a:latin typeface="Arial" pitchFamily="34" charset="0"/>
                <a:cs typeface="Arial" pitchFamily="34" charset="0"/>
              </a:rPr>
              <a:t>Lovibond</a:t>
            </a:r>
            <a:r>
              <a:rPr lang="en-AU" sz="2000" dirty="0" smtClean="0">
                <a:latin typeface="Arial" pitchFamily="34" charset="0"/>
                <a:cs typeface="Arial" pitchFamily="34" charset="0"/>
              </a:rPr>
              <a:t>, 1995) 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Life satisfaction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Positive affect 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Relationship satisfaction</a:t>
            </a:r>
            <a:endParaRPr lang="en-A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Arial" pitchFamily="34" charset="0"/>
                <a:cs typeface="Arial" pitchFamily="34" charset="0"/>
              </a:rPr>
              <a:t>STUDY 2: results</a:t>
            </a:r>
            <a:endParaRPr lang="en-A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928992" cy="5141168"/>
          </a:xfrm>
        </p:spPr>
        <p:txBody>
          <a:bodyPr>
            <a:normAutofit fontScale="92500" lnSpcReduction="10000"/>
          </a:bodyPr>
          <a:lstStyle/>
          <a:p>
            <a:r>
              <a:rPr lang="en-AU" b="1" dirty="0" smtClean="0">
                <a:latin typeface="Arial" pitchFamily="34" charset="0"/>
                <a:cs typeface="Arial" pitchFamily="34" charset="0"/>
              </a:rPr>
              <a:t>Actor </a:t>
            </a:r>
            <a:r>
              <a:rPr lang="en-AU" b="1" dirty="0">
                <a:latin typeface="Arial" pitchFamily="34" charset="0"/>
                <a:cs typeface="Arial" pitchFamily="34" charset="0"/>
              </a:rPr>
              <a:t>effects </a:t>
            </a:r>
            <a:endParaRPr lang="en-AU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mindfulness &amp; acceptance were associated with better adjustment, although </a:t>
            </a:r>
          </a:p>
          <a:p>
            <a:pPr lvl="2"/>
            <a:r>
              <a:rPr lang="en-AU" dirty="0" smtClean="0">
                <a:latin typeface="Arial" pitchFamily="34" charset="0"/>
                <a:cs typeface="Arial" pitchFamily="34" charset="0"/>
              </a:rPr>
              <a:t>beneficial actor effects of acceptance were evident across all adjustment domains </a:t>
            </a:r>
            <a:r>
              <a:rPr lang="en-AU" sz="1900" dirty="0" smtClean="0">
                <a:latin typeface="Arial" pitchFamily="34" charset="0"/>
                <a:cs typeface="Arial" pitchFamily="34" charset="0"/>
              </a:rPr>
              <a:t>(all </a:t>
            </a:r>
            <a:r>
              <a:rPr lang="en-AU" sz="1900" i="1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n-AU" sz="1900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AU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19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AU" sz="1900" dirty="0" smtClean="0">
                <a:latin typeface="Arial" pitchFamily="34" charset="0"/>
                <a:cs typeface="Arial" pitchFamily="34" charset="0"/>
              </a:rPr>
              <a:t>&lt;.01)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whereas </a:t>
            </a:r>
          </a:p>
          <a:p>
            <a:pPr lvl="2"/>
            <a:r>
              <a:rPr lang="en-AU" dirty="0" smtClean="0">
                <a:latin typeface="Arial" pitchFamily="34" charset="0"/>
                <a:cs typeface="Arial" pitchFamily="34" charset="0"/>
              </a:rPr>
              <a:t>beneficial direct effects of mindfulness were only evident on distress </a:t>
            </a:r>
            <a:r>
              <a:rPr lang="en-AU" sz="1900" dirty="0">
                <a:latin typeface="Arial" pitchFamily="34" charset="0"/>
                <a:cs typeface="Arial" pitchFamily="34" charset="0"/>
              </a:rPr>
              <a:t>(all </a:t>
            </a:r>
            <a:r>
              <a:rPr lang="en-AU" sz="1900" i="1" dirty="0" err="1">
                <a:latin typeface="Arial" pitchFamily="34" charset="0"/>
                <a:cs typeface="Arial" pitchFamily="34" charset="0"/>
              </a:rPr>
              <a:t>B</a:t>
            </a:r>
            <a:r>
              <a:rPr lang="en-AU" sz="1900" dirty="0" err="1">
                <a:latin typeface="Arial" pitchFamily="34" charset="0"/>
                <a:cs typeface="Arial" pitchFamily="34" charset="0"/>
              </a:rPr>
              <a:t>s</a:t>
            </a:r>
            <a:r>
              <a:rPr lang="en-A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19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AU" sz="1900" dirty="0">
                <a:latin typeface="Arial" pitchFamily="34" charset="0"/>
                <a:cs typeface="Arial" pitchFamily="34" charset="0"/>
              </a:rPr>
              <a:t>&lt;.01)</a:t>
            </a:r>
            <a:endParaRPr lang="en-AU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en-AU" b="1" dirty="0" smtClean="0">
                <a:latin typeface="Arial" pitchFamily="34" charset="0"/>
                <a:cs typeface="Arial" pitchFamily="34" charset="0"/>
              </a:rPr>
              <a:t>Partner effects 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support for the beneficial impacts of partner acceptance on actor relationship satisfaction </a:t>
            </a:r>
            <a:r>
              <a:rPr lang="en-AU" sz="2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AU" sz="2200" i="1" dirty="0" smtClean="0">
                <a:latin typeface="Arial" pitchFamily="34" charset="0"/>
                <a:cs typeface="Arial" pitchFamily="34" charset="0"/>
              </a:rPr>
              <a:t>B=.13,p</a:t>
            </a:r>
            <a:r>
              <a:rPr lang="en-AU" sz="2200" dirty="0">
                <a:latin typeface="Arial" pitchFamily="34" charset="0"/>
                <a:cs typeface="Arial" pitchFamily="34" charset="0"/>
              </a:rPr>
              <a:t>&lt;.01</a:t>
            </a:r>
            <a:r>
              <a:rPr lang="en-AU" sz="2200" dirty="0" smtClean="0">
                <a:latin typeface="Arial" pitchFamily="34" charset="0"/>
                <a:cs typeface="Arial" pitchFamily="34" charset="0"/>
              </a:rPr>
              <a:t>)</a:t>
            </a:r>
            <a:endParaRPr lang="en-AU" sz="2200" i="1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AU" dirty="0" err="1" smtClean="0">
                <a:latin typeface="Arial" pitchFamily="34" charset="0"/>
                <a:cs typeface="Arial" pitchFamily="34" charset="0"/>
              </a:rPr>
              <a:t>ie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. Individuals perceived better relationship satisfaction when their partner reported greater acceptance. 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Partner effects for mindfulness were not evident.</a:t>
            </a:r>
          </a:p>
          <a:p>
            <a:pPr marL="365760" lvl="1" indent="0" algn="r">
              <a:buNone/>
            </a:pPr>
            <a:r>
              <a:rPr lang="en-AU" sz="19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AU" sz="19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AU" sz="19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AU" sz="1900" dirty="0" err="1" smtClean="0">
                <a:latin typeface="Arial" pitchFamily="34" charset="0"/>
                <a:cs typeface="Arial" pitchFamily="34" charset="0"/>
              </a:rPr>
              <a:t>unstandardised</a:t>
            </a:r>
            <a:r>
              <a:rPr lang="en-AU" sz="1900" dirty="0" smtClean="0">
                <a:latin typeface="Arial" pitchFamily="34" charset="0"/>
                <a:cs typeface="Arial" pitchFamily="34" charset="0"/>
              </a:rPr>
              <a:t> coefficient)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Arial" pitchFamily="34" charset="0"/>
                <a:cs typeface="Arial" pitchFamily="34" charset="0"/>
              </a:rPr>
              <a:t>STUDY 2: results</a:t>
            </a:r>
            <a:endParaRPr lang="en-A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928992" cy="5141168"/>
          </a:xfrm>
        </p:spPr>
        <p:txBody>
          <a:bodyPr>
            <a:normAutofit fontScale="77500" lnSpcReduction="20000"/>
          </a:bodyPr>
          <a:lstStyle/>
          <a:p>
            <a:r>
              <a:rPr lang="en-AU" sz="3100" b="1" dirty="0" smtClean="0">
                <a:latin typeface="Arial" pitchFamily="34" charset="0"/>
                <a:cs typeface="Arial" pitchFamily="34" charset="0"/>
              </a:rPr>
              <a:t>Actor-Partner Interactions:</a:t>
            </a:r>
          </a:p>
          <a:p>
            <a:pPr lvl="1"/>
            <a:r>
              <a:rPr lang="en-AU" sz="3100" dirty="0" smtClean="0">
                <a:latin typeface="Arial" pitchFamily="34" charset="0"/>
                <a:cs typeface="Arial" pitchFamily="34" charset="0"/>
              </a:rPr>
              <a:t>Actor-partner interaction effect on depression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100" dirty="0">
                <a:latin typeface="Arial" pitchFamily="34" charset="0"/>
                <a:cs typeface="Arial" pitchFamily="34" charset="0"/>
              </a:rPr>
              <a:t>(</a:t>
            </a:r>
            <a:r>
              <a:rPr lang="en-AU" sz="2100" i="1" dirty="0">
                <a:latin typeface="Arial" pitchFamily="34" charset="0"/>
                <a:cs typeface="Arial" pitchFamily="34" charset="0"/>
              </a:rPr>
              <a:t>B</a:t>
            </a:r>
            <a:r>
              <a:rPr lang="en-AU" sz="2100" i="1" dirty="0" smtClean="0">
                <a:latin typeface="Arial" pitchFamily="34" charset="0"/>
                <a:cs typeface="Arial" pitchFamily="34" charset="0"/>
              </a:rPr>
              <a:t>=.01, p</a:t>
            </a:r>
            <a:r>
              <a:rPr lang="en-AU" sz="2100" dirty="0">
                <a:latin typeface="Arial" pitchFamily="34" charset="0"/>
                <a:cs typeface="Arial" pitchFamily="34" charset="0"/>
              </a:rPr>
              <a:t>&lt;.</a:t>
            </a:r>
            <a:r>
              <a:rPr lang="en-AU" sz="2100" dirty="0" smtClean="0">
                <a:latin typeface="Arial" pitchFamily="34" charset="0"/>
                <a:cs typeface="Arial" pitchFamily="34" charset="0"/>
              </a:rPr>
              <a:t>05)</a:t>
            </a:r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AU" dirty="0" smtClean="0">
                <a:latin typeface="Arial" pitchFamily="34" charset="0"/>
                <a:cs typeface="Arial" pitchFamily="34" charset="0"/>
              </a:rPr>
              <a:t>when the actor reported  high acceptance &amp; the partner reported low acceptance, the actor reported lower depression, whereas when both actor &amp; partner reported high acceptance actors reported higher depression.</a:t>
            </a:r>
          </a:p>
          <a:p>
            <a:endParaRPr lang="en-AU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AU" sz="3200" b="1" dirty="0" smtClean="0">
                <a:latin typeface="Arial" pitchFamily="34" charset="0"/>
                <a:cs typeface="Arial" pitchFamily="34" charset="0"/>
              </a:rPr>
              <a:t>Moderating effects of gender &amp; MS status:</a:t>
            </a:r>
          </a:p>
          <a:p>
            <a:pPr lvl="1"/>
            <a:r>
              <a:rPr lang="en-AU" sz="3100" dirty="0" smtClean="0">
                <a:latin typeface="Arial" pitchFamily="34" charset="0"/>
                <a:cs typeface="Arial" pitchFamily="34" charset="0"/>
              </a:rPr>
              <a:t>No gender moderating effects</a:t>
            </a:r>
          </a:p>
          <a:p>
            <a:pPr lvl="1"/>
            <a:r>
              <a:rPr lang="en-AU" sz="3100" dirty="0" smtClean="0">
                <a:latin typeface="Arial" pitchFamily="34" charset="0"/>
                <a:cs typeface="Arial" pitchFamily="34" charset="0"/>
              </a:rPr>
              <a:t>MS </a:t>
            </a:r>
            <a:r>
              <a:rPr lang="en-AU" sz="3100" dirty="0">
                <a:latin typeface="Arial" pitchFamily="34" charset="0"/>
                <a:cs typeface="Arial" pitchFamily="34" charset="0"/>
              </a:rPr>
              <a:t>status (patient vs. </a:t>
            </a:r>
            <a:r>
              <a:rPr lang="en-AU" sz="3100" dirty="0" smtClean="0">
                <a:latin typeface="Arial" pitchFamily="34" charset="0"/>
                <a:cs typeface="Arial" pitchFamily="34" charset="0"/>
              </a:rPr>
              <a:t>spouse) moderated:</a:t>
            </a:r>
          </a:p>
          <a:p>
            <a:pPr lvl="2"/>
            <a:r>
              <a:rPr lang="en-AU" sz="2300" dirty="0" smtClean="0">
                <a:latin typeface="Arial" pitchFamily="34" charset="0"/>
                <a:cs typeface="Arial" pitchFamily="34" charset="0"/>
              </a:rPr>
              <a:t>Link between </a:t>
            </a:r>
            <a:r>
              <a:rPr lang="en-AU" sz="2300" u="sng" dirty="0" smtClean="0">
                <a:latin typeface="Arial" pitchFamily="34" charset="0"/>
                <a:cs typeface="Arial" pitchFamily="34" charset="0"/>
              </a:rPr>
              <a:t>mindfulness</a:t>
            </a:r>
            <a:r>
              <a:rPr lang="en-AU" sz="2300" dirty="0" smtClean="0">
                <a:latin typeface="Arial" pitchFamily="34" charset="0"/>
                <a:cs typeface="Arial" pitchFamily="34" charset="0"/>
              </a:rPr>
              <a:t> &amp; relationship satisfaction </a:t>
            </a:r>
            <a:r>
              <a:rPr lang="en-AU" sz="15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AU" sz="1500" i="1" dirty="0">
                <a:latin typeface="Arial" pitchFamily="34" charset="0"/>
                <a:cs typeface="Arial" pitchFamily="34" charset="0"/>
              </a:rPr>
              <a:t>B=.</a:t>
            </a:r>
            <a:r>
              <a:rPr lang="en-AU" sz="1500" i="1" dirty="0" smtClean="0">
                <a:latin typeface="Arial" pitchFamily="34" charset="0"/>
                <a:cs typeface="Arial" pitchFamily="34" charset="0"/>
              </a:rPr>
              <a:t>08, </a:t>
            </a:r>
            <a:r>
              <a:rPr lang="en-AU" sz="1500" i="1" dirty="0">
                <a:latin typeface="Arial" pitchFamily="34" charset="0"/>
                <a:cs typeface="Arial" pitchFamily="34" charset="0"/>
              </a:rPr>
              <a:t>p</a:t>
            </a:r>
            <a:r>
              <a:rPr lang="en-AU" sz="1500" dirty="0">
                <a:latin typeface="Arial" pitchFamily="34" charset="0"/>
                <a:cs typeface="Arial" pitchFamily="34" charset="0"/>
              </a:rPr>
              <a:t>&lt;.05</a:t>
            </a:r>
            <a:r>
              <a:rPr lang="en-AU" sz="15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3"/>
            <a:r>
              <a:rPr lang="en-AU" sz="2300" dirty="0" smtClean="0">
                <a:latin typeface="Arial" pitchFamily="34" charset="0"/>
                <a:cs typeface="Arial" pitchFamily="34" charset="0"/>
              </a:rPr>
              <a:t>mindfulness was related to greater relationship satisfaction for </a:t>
            </a:r>
            <a:r>
              <a:rPr lang="en-AU" sz="2300" u="sng" dirty="0" smtClean="0">
                <a:latin typeface="Arial" pitchFamily="34" charset="0"/>
                <a:cs typeface="Arial" pitchFamily="34" charset="0"/>
              </a:rPr>
              <a:t>patients</a:t>
            </a:r>
            <a:r>
              <a:rPr lang="en-AU" sz="2300" dirty="0" smtClean="0">
                <a:latin typeface="Arial" pitchFamily="34" charset="0"/>
                <a:cs typeface="Arial" pitchFamily="34" charset="0"/>
              </a:rPr>
              <a:t>, but was unrelated to relationship satisfaction for spouses. </a:t>
            </a:r>
          </a:p>
          <a:p>
            <a:pPr lvl="2"/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AU" sz="2600" dirty="0" smtClean="0">
                <a:latin typeface="Arial" pitchFamily="34" charset="0"/>
                <a:cs typeface="Arial" pitchFamily="34" charset="0"/>
              </a:rPr>
              <a:t>Link between </a:t>
            </a:r>
            <a:r>
              <a:rPr lang="en-AU" sz="2600" u="sng" dirty="0" smtClean="0">
                <a:latin typeface="Arial" pitchFamily="34" charset="0"/>
                <a:cs typeface="Arial" pitchFamily="34" charset="0"/>
              </a:rPr>
              <a:t>acceptance</a:t>
            </a:r>
            <a:r>
              <a:rPr lang="en-AU" sz="2600" dirty="0" smtClean="0">
                <a:latin typeface="Arial" pitchFamily="34" charset="0"/>
                <a:cs typeface="Arial" pitchFamily="34" charset="0"/>
              </a:rPr>
              <a:t> &amp; relationship satisfaction 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en-AU" sz="1800" i="1" dirty="0">
                <a:latin typeface="Arial" pitchFamily="34" charset="0"/>
                <a:cs typeface="Arial" pitchFamily="34" charset="0"/>
              </a:rPr>
              <a:t>B=.</a:t>
            </a:r>
            <a:r>
              <a:rPr lang="en-AU" sz="1800" i="1" dirty="0" smtClean="0">
                <a:latin typeface="Arial" pitchFamily="34" charset="0"/>
                <a:cs typeface="Arial" pitchFamily="34" charset="0"/>
              </a:rPr>
              <a:t>09, </a:t>
            </a:r>
            <a:r>
              <a:rPr lang="en-AU" sz="1800" i="1" dirty="0">
                <a:latin typeface="Arial" pitchFamily="34" charset="0"/>
                <a:cs typeface="Arial" pitchFamily="34" charset="0"/>
              </a:rPr>
              <a:t>p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&lt;.05)</a:t>
            </a:r>
            <a:endParaRPr lang="en-AU" dirty="0">
              <a:latin typeface="Arial" pitchFamily="34" charset="0"/>
              <a:cs typeface="Arial" pitchFamily="34" charset="0"/>
            </a:endParaRPr>
          </a:p>
          <a:p>
            <a:pPr lvl="3"/>
            <a:r>
              <a:rPr lang="en-AU" sz="2300" dirty="0" smtClean="0">
                <a:latin typeface="Arial" pitchFamily="34" charset="0"/>
                <a:cs typeface="Arial" pitchFamily="34" charset="0"/>
              </a:rPr>
              <a:t>Acceptance was related to greater relationship satisfaction for </a:t>
            </a:r>
            <a:r>
              <a:rPr lang="en-AU" sz="2300" u="sng" dirty="0" smtClean="0">
                <a:latin typeface="Arial" pitchFamily="34" charset="0"/>
                <a:cs typeface="Arial" pitchFamily="34" charset="0"/>
              </a:rPr>
              <a:t>spouses</a:t>
            </a:r>
            <a:r>
              <a:rPr lang="en-AU" sz="2300" dirty="0" smtClean="0">
                <a:latin typeface="Arial" pitchFamily="34" charset="0"/>
                <a:cs typeface="Arial" pitchFamily="34" charset="0"/>
              </a:rPr>
              <a:t>, but was unrelated to relationship satisfaction for patients</a:t>
            </a:r>
            <a:endParaRPr lang="en-AU" sz="2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Study 2: conclusions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928992" cy="506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AU" b="1" dirty="0" smtClean="0">
                <a:latin typeface="Arial" pitchFamily="34" charset="0"/>
                <a:cs typeface="Arial" pitchFamily="34" charset="0"/>
              </a:rPr>
              <a:t>Mindfulness</a:t>
            </a:r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r>
              <a:rPr lang="en-AU" dirty="0" smtClean="0">
                <a:latin typeface="Arial" pitchFamily="34" charset="0"/>
                <a:cs typeface="Arial" pitchFamily="34" charset="0"/>
              </a:rPr>
              <a:t>Beneficial actor effects of mindfulness on distress </a:t>
            </a:r>
          </a:p>
          <a:p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r>
              <a:rPr lang="en-AU" dirty="0" smtClean="0">
                <a:latin typeface="Arial" pitchFamily="34" charset="0"/>
                <a:cs typeface="Arial" pitchFamily="34" charset="0"/>
              </a:rPr>
              <a:t>Absence of any direct effects on positive outcomes 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Similar to prior findings </a:t>
            </a:r>
            <a:r>
              <a:rPr lang="en-AU" sz="2000" dirty="0" smtClean="0">
                <a:latin typeface="Arial" pitchFamily="34" charset="0"/>
                <a:cs typeface="Arial" pitchFamily="34" charset="0"/>
              </a:rPr>
              <a:t>(Brown &amp; Ryan, 2003)  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Dispositional vs. state mindfulness</a:t>
            </a:r>
          </a:p>
          <a:p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r>
              <a:rPr lang="en-AU" dirty="0" smtClean="0">
                <a:latin typeface="Arial" pitchFamily="34" charset="0"/>
                <a:cs typeface="Arial" pitchFamily="34" charset="0"/>
              </a:rPr>
              <a:t>Beneficial effects of mindfulness on relationship satisfaction for patients, but not for spouses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Increased mindfulness evident in patient benefit finding </a:t>
            </a:r>
            <a:r>
              <a:rPr lang="en-AU" sz="2000" dirty="0" smtClean="0">
                <a:latin typeface="Arial" pitchFamily="34" charset="0"/>
                <a:cs typeface="Arial" pitchFamily="34" charset="0"/>
              </a:rPr>
              <a:t>(Pakenham &amp; Cox, 2009)</a:t>
            </a:r>
            <a:endParaRPr lang="en-A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Study 2: conclusions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928992" cy="50691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AU" b="1" dirty="0" smtClean="0">
                <a:latin typeface="Arial" pitchFamily="34" charset="0"/>
                <a:cs typeface="Arial" pitchFamily="34" charset="0"/>
              </a:rPr>
              <a:t>Acceptance</a:t>
            </a:r>
          </a:p>
          <a:p>
            <a:r>
              <a:rPr lang="en-AU" sz="2800" dirty="0" smtClean="0">
                <a:latin typeface="Arial" pitchFamily="34" charset="0"/>
                <a:cs typeface="Arial" pitchFamily="34" charset="0"/>
              </a:rPr>
              <a:t>Beneficial effects of acceptance on all adjustment outcomes</a:t>
            </a:r>
          </a:p>
          <a:p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r>
              <a:rPr lang="en-AU" dirty="0" smtClean="0">
                <a:latin typeface="Arial" pitchFamily="34" charset="0"/>
                <a:cs typeface="Arial" pitchFamily="34" charset="0"/>
              </a:rPr>
              <a:t>Beneficial effects of acceptance on relationship satisfaction for spouses, but not for patients 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caregiving entails many relationship challenges that require acceptance (Pakenham, 2008)</a:t>
            </a:r>
          </a:p>
          <a:p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r>
              <a:rPr lang="en-AU" dirty="0" smtClean="0">
                <a:latin typeface="Arial" pitchFamily="34" charset="0"/>
                <a:cs typeface="Arial" pitchFamily="34" charset="0"/>
              </a:rPr>
              <a:t>Greater acceptance protects individuals from depression when in the context of lower partner acceptance. 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Complementary coping is related to marital adjustment in couples coping with chronic illness (</a:t>
            </a:r>
            <a:r>
              <a:rPr lang="en-AU" dirty="0" err="1" smtClean="0">
                <a:latin typeface="Arial" pitchFamily="34" charset="0"/>
                <a:cs typeface="Arial" pitchFamily="34" charset="0"/>
              </a:rPr>
              <a:t>Badr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, 2004). 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High values-driven action in each partner may pull them in different life directions and create existential dilemmas in illness context – need for couples to recalibrate values. </a:t>
            </a:r>
          </a:p>
          <a:p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endParaRPr lang="en-A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>
                <a:latin typeface="Arial" pitchFamily="34" charset="0"/>
                <a:cs typeface="Arial" pitchFamily="34" charset="0"/>
              </a:rPr>
              <a:t>Background: </a:t>
            </a:r>
            <a:r>
              <a:rPr lang="en-AU" sz="4000" dirty="0" smtClean="0">
                <a:latin typeface="Arial" pitchFamily="34" charset="0"/>
                <a:cs typeface="Arial" pitchFamily="34" charset="0"/>
              </a:rPr>
              <a:t>Characteristics of MS</a:t>
            </a:r>
            <a:endParaRPr lang="en-A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928992" cy="5256584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complex neurological disorder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typically degenerative</a:t>
            </a:r>
          </a:p>
          <a:p>
            <a:pPr lvl="1"/>
            <a:r>
              <a:rPr lang="en-AU" dirty="0" err="1" smtClean="0">
                <a:latin typeface="Arial" pitchFamily="34" charset="0"/>
                <a:cs typeface="Arial" pitchFamily="34" charset="0"/>
              </a:rPr>
              <a:t>demyelination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 of nerve </a:t>
            </a:r>
            <a:r>
              <a:rPr lang="en-AU" dirty="0">
                <a:latin typeface="Arial" pitchFamily="34" charset="0"/>
                <a:cs typeface="Arial" pitchFamily="34" charset="0"/>
              </a:rPr>
              <a:t>fibres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interferes </a:t>
            </a:r>
            <a:r>
              <a:rPr lang="en-AU" dirty="0">
                <a:latin typeface="Arial" pitchFamily="34" charset="0"/>
                <a:cs typeface="Arial" pitchFamily="34" charset="0"/>
              </a:rPr>
              <a:t>with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transmission </a:t>
            </a:r>
            <a:r>
              <a:rPr lang="en-AU" dirty="0">
                <a:latin typeface="Arial" pitchFamily="34" charset="0"/>
                <a:cs typeface="Arial" pitchFamily="34" charset="0"/>
              </a:rPr>
              <a:t>of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impulses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affects approximately 2.5 million persons worldwide (WHO, 2004) 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prevalence is twice as high in women as in men 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onset 20 - 40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AU" dirty="0">
                <a:latin typeface="Arial" pitchFamily="34" charset="0"/>
                <a:cs typeface="Arial" pitchFamily="34" charset="0"/>
              </a:rPr>
              <a:t>most common chronic neurological disease among young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people 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en-AU" dirty="0">
                <a:latin typeface="Arial" pitchFamily="34" charset="0"/>
                <a:cs typeface="Arial" pitchFamily="34" charset="0"/>
              </a:rPr>
              <a:t>known cause or cure </a:t>
            </a:r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course is unpredictable 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clinical symptoms vary widely </a:t>
            </a:r>
            <a:r>
              <a:rPr lang="en-AU" sz="23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AU" sz="2300" dirty="0" err="1" smtClean="0">
                <a:latin typeface="Arial" pitchFamily="34" charset="0"/>
                <a:cs typeface="Arial" pitchFamily="34" charset="0"/>
              </a:rPr>
              <a:t>eg</a:t>
            </a:r>
            <a:r>
              <a:rPr lang="en-AU" sz="2300" dirty="0" smtClean="0">
                <a:latin typeface="Arial" pitchFamily="34" charset="0"/>
                <a:cs typeface="Arial" pitchFamily="34" charset="0"/>
              </a:rPr>
              <a:t>. cognitive impairment, pain, fatigue, loss of bowel or bladder control, mobility impairments, and emotional changes)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symptoms affect most, if not all, areas of a person’s life</a:t>
            </a:r>
          </a:p>
          <a:p>
            <a:pPr lvl="1"/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20% lifetime prevalence rate for depressive disorders</a:t>
            </a:r>
            <a:endParaRPr lang="en-AU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36% lifetime prevalence rate for anxiety disorders 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28% of MS carers report clinically significant levels of distress</a:t>
            </a:r>
            <a:endParaRPr lang="en-A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Arial" pitchFamily="34" charset="0"/>
                <a:cs typeface="Arial" pitchFamily="34" charset="0"/>
              </a:rPr>
              <a:t>Background</a:t>
            </a:r>
            <a:endParaRPr lang="en-A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856984" cy="5141168"/>
          </a:xfrm>
        </p:spPr>
        <p:txBody>
          <a:bodyPr>
            <a:normAutofit/>
          </a:bodyPr>
          <a:lstStyle/>
          <a:p>
            <a:r>
              <a:rPr lang="en-AU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AU" dirty="0">
                <a:latin typeface="Arial" pitchFamily="34" charset="0"/>
                <a:cs typeface="Arial" pitchFamily="34" charset="0"/>
              </a:rPr>
              <a:t>studies investigate the roles of </a:t>
            </a:r>
            <a:r>
              <a:rPr lang="en-AU" b="1" u="sng" dirty="0">
                <a:latin typeface="Arial" pitchFamily="34" charset="0"/>
                <a:cs typeface="Arial" pitchFamily="34" charset="0"/>
              </a:rPr>
              <a:t>acceptance</a:t>
            </a:r>
            <a:r>
              <a:rPr lang="en-AU" dirty="0">
                <a:latin typeface="Arial" pitchFamily="34" charset="0"/>
                <a:cs typeface="Arial" pitchFamily="34" charset="0"/>
              </a:rPr>
              <a:t> and </a:t>
            </a:r>
            <a:r>
              <a:rPr lang="en-AU" b="1" u="sng" dirty="0">
                <a:latin typeface="Arial" pitchFamily="34" charset="0"/>
                <a:cs typeface="Arial" pitchFamily="34" charset="0"/>
              </a:rPr>
              <a:t>mindfulness</a:t>
            </a:r>
            <a:r>
              <a:rPr lang="en-AU" dirty="0">
                <a:latin typeface="Arial" pitchFamily="34" charset="0"/>
                <a:cs typeface="Arial" pitchFamily="34" charset="0"/>
              </a:rPr>
              <a:t> in adjusting to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MS</a:t>
            </a:r>
          </a:p>
          <a:p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r>
              <a:rPr lang="en-AU" dirty="0" smtClean="0">
                <a:latin typeface="Arial" pitchFamily="34" charset="0"/>
                <a:cs typeface="Arial" pitchFamily="34" charset="0"/>
              </a:rPr>
              <a:t>The MS context:</a:t>
            </a:r>
          </a:p>
          <a:p>
            <a:pPr lvl="1"/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‘radical acceptance’</a:t>
            </a:r>
          </a:p>
          <a:p>
            <a:pPr lvl="1"/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present moment awareness that frequently involves experiencing the pain of ‘decay’</a:t>
            </a:r>
            <a:endParaRPr lang="en-A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latin typeface="Arial" pitchFamily="34" charset="0"/>
                <a:cs typeface="Arial" pitchFamily="34" charset="0"/>
              </a:rPr>
              <a:t>STUDY 1 </a:t>
            </a:r>
            <a:r>
              <a:rPr lang="en-AU" sz="2700" dirty="0" smtClean="0">
                <a:latin typeface="Arial" pitchFamily="34" charset="0"/>
                <a:cs typeface="Arial" pitchFamily="34" charset="0"/>
              </a:rPr>
              <a:t>(Pakenham &amp; </a:t>
            </a:r>
            <a:r>
              <a:rPr lang="en-AU" sz="2700" dirty="0" err="1" smtClean="0">
                <a:latin typeface="Arial" pitchFamily="34" charset="0"/>
                <a:cs typeface="Arial" pitchFamily="34" charset="0"/>
              </a:rPr>
              <a:t>Flemming</a:t>
            </a:r>
            <a:r>
              <a:rPr lang="en-AU" sz="2700" dirty="0" smtClean="0">
                <a:latin typeface="Arial" pitchFamily="34" charset="0"/>
                <a:cs typeface="Arial" pitchFamily="34" charset="0"/>
              </a:rPr>
              <a:t>, 2012)</a:t>
            </a:r>
            <a:endParaRPr lang="en-AU" sz="2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928992" cy="4925144"/>
          </a:xfrm>
        </p:spPr>
        <p:txBody>
          <a:bodyPr>
            <a:normAutofit/>
          </a:bodyPr>
          <a:lstStyle/>
          <a:p>
            <a:r>
              <a:rPr lang="en-AU" b="1" dirty="0" smtClean="0">
                <a:latin typeface="Arial" pitchFamily="34" charset="0"/>
                <a:cs typeface="Arial" pitchFamily="34" charset="0"/>
              </a:rPr>
              <a:t>Aim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: to examine </a:t>
            </a:r>
            <a:r>
              <a:rPr lang="en-AU" dirty="0">
                <a:latin typeface="Arial" pitchFamily="34" charset="0"/>
                <a:cs typeface="Arial" pitchFamily="34" charset="0"/>
              </a:rPr>
              <a:t>relations between acceptance and adjustment to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MS </a:t>
            </a:r>
            <a:r>
              <a:rPr lang="en-AU" dirty="0">
                <a:latin typeface="Arial" pitchFamily="34" charset="0"/>
                <a:cs typeface="Arial" pitchFamily="34" charset="0"/>
              </a:rPr>
              <a:t>using a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purpose-built </a:t>
            </a:r>
            <a:r>
              <a:rPr lang="en-AU" dirty="0">
                <a:latin typeface="Arial" pitchFamily="34" charset="0"/>
                <a:cs typeface="Arial" pitchFamily="34" charset="0"/>
              </a:rPr>
              <a:t>scale called the MS Acceptance Questionnaire (MSAQ). </a:t>
            </a:r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r>
              <a:rPr lang="en-AU" b="1" dirty="0" smtClean="0">
                <a:latin typeface="Arial" pitchFamily="34" charset="0"/>
                <a:cs typeface="Arial" pitchFamily="34" charset="0"/>
              </a:rPr>
              <a:t>Hypothesis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: acceptance </a:t>
            </a:r>
            <a:r>
              <a:rPr lang="en-AU" dirty="0">
                <a:latin typeface="Arial" pitchFamily="34" charset="0"/>
                <a:cs typeface="Arial" pitchFamily="34" charset="0"/>
              </a:rPr>
              <a:t>would be associated with better adjustment to MS (lower distress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AU" dirty="0">
                <a:latin typeface="Arial" pitchFamily="34" charset="0"/>
                <a:cs typeface="Arial" pitchFamily="34" charset="0"/>
              </a:rPr>
              <a:t>higher positive affect, life satisfaction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AU" dirty="0">
                <a:latin typeface="Arial" pitchFamily="34" charset="0"/>
                <a:cs typeface="Arial" pitchFamily="34" charset="0"/>
              </a:rPr>
              <a:t>marital adjustment,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AU" dirty="0">
                <a:latin typeface="Arial" pitchFamily="34" charset="0"/>
                <a:cs typeface="Arial" pitchFamily="34" charset="0"/>
              </a:rPr>
              <a:t>better health).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Arial" pitchFamily="34" charset="0"/>
                <a:cs typeface="Arial" pitchFamily="34" charset="0"/>
              </a:rPr>
              <a:t>STUDY 1: method </a:t>
            </a:r>
            <a:endParaRPr lang="en-A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556792"/>
            <a:ext cx="8928992" cy="51125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AU" sz="2400" dirty="0" smtClean="0">
                <a:latin typeface="Arial" pitchFamily="34" charset="0"/>
                <a:cs typeface="Arial" pitchFamily="34" charset="0"/>
              </a:rPr>
              <a:t>Data for Study 1 &amp; 2 are drawn from longitudinal research on families coping with MS</a:t>
            </a:r>
          </a:p>
          <a:p>
            <a:endParaRPr lang="en-A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AU" sz="2400" dirty="0" smtClean="0">
                <a:latin typeface="Arial" pitchFamily="34" charset="0"/>
                <a:cs typeface="Arial" pitchFamily="34" charset="0"/>
              </a:rPr>
              <a:t>128 parents 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with MS completed measures of demographics, illness 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adjustment at Time 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1, &amp; 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measures of acceptance and adjustment 12 months later (Time 2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en-A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AU" sz="2400" dirty="0" smtClean="0">
                <a:latin typeface="Arial" pitchFamily="34" charset="0"/>
                <a:cs typeface="Arial" pitchFamily="34" charset="0"/>
              </a:rPr>
              <a:t>Mean 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age 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43 years </a:t>
            </a:r>
            <a:r>
              <a:rPr lang="en-AU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en-AU" sz="2000" i="1" dirty="0">
                <a:latin typeface="Arial" pitchFamily="34" charset="0"/>
                <a:cs typeface="Arial" pitchFamily="34" charset="0"/>
              </a:rPr>
              <a:t>SD </a:t>
            </a:r>
            <a:r>
              <a:rPr lang="en-AU" sz="2000" dirty="0">
                <a:latin typeface="Arial" pitchFamily="34" charset="0"/>
                <a:cs typeface="Arial" pitchFamily="34" charset="0"/>
              </a:rPr>
              <a:t>= 6.5, range = 30 to 57</a:t>
            </a:r>
            <a:r>
              <a:rPr lang="en-AU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A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AU" sz="2400" dirty="0" smtClean="0">
                <a:latin typeface="Arial" pitchFamily="34" charset="0"/>
                <a:cs typeface="Arial" pitchFamily="34" charset="0"/>
              </a:rPr>
              <a:t>84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% 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female</a:t>
            </a:r>
          </a:p>
          <a:p>
            <a:endParaRPr lang="en-A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AU" sz="2400" dirty="0" smtClean="0">
                <a:latin typeface="Arial" pitchFamily="34" charset="0"/>
                <a:cs typeface="Arial" pitchFamily="34" charset="0"/>
              </a:rPr>
              <a:t>Mean illness duration 7.67 years </a:t>
            </a:r>
            <a:r>
              <a:rPr lang="en-AU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en-AU" sz="2000" i="1" dirty="0">
                <a:latin typeface="Arial" pitchFamily="34" charset="0"/>
                <a:cs typeface="Arial" pitchFamily="34" charset="0"/>
              </a:rPr>
              <a:t>SD </a:t>
            </a:r>
            <a:r>
              <a:rPr lang="en-AU" sz="2000" dirty="0">
                <a:latin typeface="Arial" pitchFamily="34" charset="0"/>
                <a:cs typeface="Arial" pitchFamily="34" charset="0"/>
              </a:rPr>
              <a:t>= 5.75, range = 4 </a:t>
            </a:r>
            <a:r>
              <a:rPr lang="en-AU" sz="2000" dirty="0" smtClean="0">
                <a:latin typeface="Arial" pitchFamily="34" charset="0"/>
                <a:cs typeface="Arial" pitchFamily="34" charset="0"/>
              </a:rPr>
              <a:t>months - </a:t>
            </a:r>
            <a:r>
              <a:rPr lang="en-AU" sz="2000" dirty="0">
                <a:latin typeface="Arial" pitchFamily="34" charset="0"/>
                <a:cs typeface="Arial" pitchFamily="34" charset="0"/>
              </a:rPr>
              <a:t>30 </a:t>
            </a:r>
            <a:r>
              <a:rPr lang="en-AU" sz="2000" dirty="0" smtClean="0">
                <a:latin typeface="Arial" pitchFamily="34" charset="0"/>
                <a:cs typeface="Arial" pitchFamily="34" charset="0"/>
              </a:rPr>
              <a:t>yrs) </a:t>
            </a:r>
          </a:p>
          <a:p>
            <a:endParaRPr lang="en-A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AU" sz="2400" dirty="0" smtClean="0">
                <a:latin typeface="Arial" pitchFamily="34" charset="0"/>
                <a:cs typeface="Arial" pitchFamily="34" charset="0"/>
              </a:rPr>
              <a:t>MS severity: 32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% 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mild,  56% moderate, 10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% 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severe</a:t>
            </a:r>
            <a:endParaRPr lang="en-A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Arial" pitchFamily="34" charset="0"/>
                <a:cs typeface="Arial" pitchFamily="34" charset="0"/>
              </a:rPr>
              <a:t>STUDY 1: method </a:t>
            </a:r>
            <a:endParaRPr lang="en-A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556792"/>
            <a:ext cx="8928992" cy="5184576"/>
          </a:xfrm>
        </p:spPr>
        <p:txBody>
          <a:bodyPr>
            <a:normAutofit/>
          </a:bodyPr>
          <a:lstStyle/>
          <a:p>
            <a:r>
              <a:rPr lang="en-AU" sz="2400" b="1" dirty="0" smtClean="0">
                <a:latin typeface="Arial" pitchFamily="34" charset="0"/>
                <a:cs typeface="Arial" pitchFamily="34" charset="0"/>
              </a:rPr>
              <a:t>Adjustment Measures; c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ompleted at 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Time 1 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Time 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2: </a:t>
            </a:r>
          </a:p>
          <a:p>
            <a:endParaRPr lang="en-AU" sz="24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AU" sz="2100" b="1" dirty="0" smtClean="0">
                <a:latin typeface="Arial" pitchFamily="34" charset="0"/>
                <a:cs typeface="Arial" pitchFamily="34" charset="0"/>
              </a:rPr>
              <a:t>Health status </a:t>
            </a:r>
            <a:r>
              <a:rPr lang="en-AU" sz="1700" dirty="0" smtClean="0">
                <a:latin typeface="Arial" pitchFamily="34" charset="0"/>
                <a:cs typeface="Arial" pitchFamily="34" charset="0"/>
              </a:rPr>
              <a:t>(Pakenham et al, 1994) </a:t>
            </a:r>
          </a:p>
          <a:p>
            <a:endParaRPr lang="en-AU" sz="24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AU" sz="2100" b="1" dirty="0" smtClean="0">
                <a:latin typeface="Arial" pitchFamily="34" charset="0"/>
                <a:cs typeface="Arial" pitchFamily="34" charset="0"/>
              </a:rPr>
              <a:t>Life satisfaction</a:t>
            </a:r>
            <a:r>
              <a:rPr lang="en-AU" sz="17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AU" sz="1700" dirty="0" err="1">
                <a:latin typeface="Arial" pitchFamily="34" charset="0"/>
                <a:cs typeface="Arial" pitchFamily="34" charset="0"/>
              </a:rPr>
              <a:t>Pavot</a:t>
            </a:r>
            <a:r>
              <a:rPr lang="en-AU" sz="1700" dirty="0">
                <a:latin typeface="Arial" pitchFamily="34" charset="0"/>
                <a:cs typeface="Arial" pitchFamily="34" charset="0"/>
              </a:rPr>
              <a:t> &amp; </a:t>
            </a:r>
            <a:r>
              <a:rPr lang="en-AU" sz="1700" dirty="0" err="1">
                <a:latin typeface="Arial" pitchFamily="34" charset="0"/>
                <a:cs typeface="Arial" pitchFamily="34" charset="0"/>
              </a:rPr>
              <a:t>Diener</a:t>
            </a:r>
            <a:r>
              <a:rPr lang="en-AU" sz="1700" dirty="0">
                <a:latin typeface="Arial" pitchFamily="34" charset="0"/>
                <a:cs typeface="Arial" pitchFamily="34" charset="0"/>
              </a:rPr>
              <a:t>, 1993</a:t>
            </a:r>
            <a:r>
              <a:rPr lang="en-AU" sz="1700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endParaRPr lang="en-AU" sz="24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AU" sz="2100" b="1" dirty="0" smtClean="0">
                <a:latin typeface="Arial" pitchFamily="34" charset="0"/>
                <a:cs typeface="Arial" pitchFamily="34" charset="0"/>
              </a:rPr>
              <a:t>Positive </a:t>
            </a:r>
            <a:r>
              <a:rPr lang="en-AU" sz="2100" b="1" dirty="0">
                <a:latin typeface="Arial" pitchFamily="34" charset="0"/>
                <a:cs typeface="Arial" pitchFamily="34" charset="0"/>
              </a:rPr>
              <a:t>affect </a:t>
            </a:r>
            <a:r>
              <a:rPr lang="en-AU" sz="17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AU" sz="1700" dirty="0" err="1">
                <a:latin typeface="Arial" pitchFamily="34" charset="0"/>
                <a:cs typeface="Arial" pitchFamily="34" charset="0"/>
              </a:rPr>
              <a:t>Bradburn</a:t>
            </a:r>
            <a:r>
              <a:rPr lang="en-AU" sz="1700" dirty="0">
                <a:latin typeface="Arial" pitchFamily="34" charset="0"/>
                <a:cs typeface="Arial" pitchFamily="34" charset="0"/>
              </a:rPr>
              <a:t>, 1969) </a:t>
            </a:r>
            <a:r>
              <a:rPr lang="en-AU" sz="17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AU" sz="1700" dirty="0">
                <a:latin typeface="Arial" pitchFamily="34" charset="0"/>
                <a:cs typeface="Arial" pitchFamily="34" charset="0"/>
              </a:rPr>
              <a:t>Pakenham &amp; Cox, 2008</a:t>
            </a:r>
            <a:r>
              <a:rPr lang="en-AU" sz="1700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endParaRPr lang="en-AU" sz="20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AU" sz="2100" b="1" dirty="0" smtClean="0">
                <a:latin typeface="Arial" pitchFamily="34" charset="0"/>
                <a:cs typeface="Arial" pitchFamily="34" charset="0"/>
              </a:rPr>
              <a:t>Distress </a:t>
            </a:r>
            <a:r>
              <a:rPr lang="en-AU" sz="1700" dirty="0" smtClean="0">
                <a:latin typeface="Arial" pitchFamily="34" charset="0"/>
                <a:cs typeface="Arial" pitchFamily="34" charset="0"/>
              </a:rPr>
              <a:t>(Depression </a:t>
            </a:r>
            <a:r>
              <a:rPr lang="en-AU" sz="1700" dirty="0">
                <a:latin typeface="Arial" pitchFamily="34" charset="0"/>
                <a:cs typeface="Arial" pitchFamily="34" charset="0"/>
              </a:rPr>
              <a:t>Anxiety </a:t>
            </a:r>
            <a:r>
              <a:rPr lang="en-AU" sz="1700" dirty="0" smtClean="0">
                <a:latin typeface="Arial" pitchFamily="34" charset="0"/>
                <a:cs typeface="Arial" pitchFamily="34" charset="0"/>
              </a:rPr>
              <a:t>&amp;Stress Scale; </a:t>
            </a:r>
            <a:r>
              <a:rPr lang="en-AU" sz="1700" dirty="0" err="1">
                <a:latin typeface="Arial" pitchFamily="34" charset="0"/>
                <a:cs typeface="Arial" pitchFamily="34" charset="0"/>
              </a:rPr>
              <a:t>Lovibond</a:t>
            </a:r>
            <a:r>
              <a:rPr lang="en-AU" sz="1700" dirty="0">
                <a:latin typeface="Arial" pitchFamily="34" charset="0"/>
                <a:cs typeface="Arial" pitchFamily="34" charset="0"/>
              </a:rPr>
              <a:t> &amp; </a:t>
            </a:r>
            <a:r>
              <a:rPr lang="en-AU" sz="1700" dirty="0" err="1">
                <a:latin typeface="Arial" pitchFamily="34" charset="0"/>
                <a:cs typeface="Arial" pitchFamily="34" charset="0"/>
              </a:rPr>
              <a:t>Lovibond</a:t>
            </a:r>
            <a:r>
              <a:rPr lang="en-AU" sz="1700" dirty="0">
                <a:latin typeface="Arial" pitchFamily="34" charset="0"/>
                <a:cs typeface="Arial" pitchFamily="34" charset="0"/>
              </a:rPr>
              <a:t>, 1995</a:t>
            </a:r>
            <a:r>
              <a:rPr lang="en-AU" sz="17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AU" sz="24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AU" sz="2100" b="1" dirty="0" smtClean="0">
                <a:latin typeface="Arial" pitchFamily="34" charset="0"/>
                <a:cs typeface="Arial" pitchFamily="34" charset="0"/>
              </a:rPr>
              <a:t>Relationship satisfaction </a:t>
            </a:r>
            <a:r>
              <a:rPr lang="en-AU" sz="1700" dirty="0" smtClean="0">
                <a:latin typeface="Arial" pitchFamily="34" charset="0"/>
                <a:cs typeface="Arial" pitchFamily="34" charset="0"/>
              </a:rPr>
              <a:t>(Abbreviated </a:t>
            </a:r>
            <a:r>
              <a:rPr lang="en-AU" sz="1700" dirty="0" err="1">
                <a:latin typeface="Arial" pitchFamily="34" charset="0"/>
                <a:cs typeface="Arial" pitchFamily="34" charset="0"/>
              </a:rPr>
              <a:t>Spanier</a:t>
            </a:r>
            <a:r>
              <a:rPr lang="en-AU" sz="1700" dirty="0">
                <a:latin typeface="Arial" pitchFamily="34" charset="0"/>
                <a:cs typeface="Arial" pitchFamily="34" charset="0"/>
              </a:rPr>
              <a:t> Dyadic Adjustment </a:t>
            </a:r>
            <a:r>
              <a:rPr lang="en-AU" sz="1700" dirty="0" smtClean="0">
                <a:latin typeface="Arial" pitchFamily="34" charset="0"/>
                <a:cs typeface="Arial" pitchFamily="34" charset="0"/>
              </a:rPr>
              <a:t>Scale; </a:t>
            </a:r>
            <a:r>
              <a:rPr lang="en-AU" sz="1700" dirty="0" err="1" smtClean="0">
                <a:latin typeface="Arial" pitchFamily="34" charset="0"/>
                <a:cs typeface="Arial" pitchFamily="34" charset="0"/>
              </a:rPr>
              <a:t>Sharpley</a:t>
            </a:r>
            <a:r>
              <a:rPr lang="en-AU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1700" dirty="0">
                <a:latin typeface="Arial" pitchFamily="34" charset="0"/>
                <a:cs typeface="Arial" pitchFamily="34" charset="0"/>
              </a:rPr>
              <a:t>&amp; Rogers, 1984)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Arial" pitchFamily="34" charset="0"/>
                <a:cs typeface="Arial" pitchFamily="34" charset="0"/>
              </a:rPr>
              <a:t>STUDY 1: method </a:t>
            </a:r>
            <a:endParaRPr lang="en-A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928992" cy="5069160"/>
          </a:xfrm>
        </p:spPr>
        <p:txBody>
          <a:bodyPr>
            <a:normAutofit/>
          </a:bodyPr>
          <a:lstStyle/>
          <a:p>
            <a:r>
              <a:rPr lang="en-AU" sz="2400" b="1" dirty="0" smtClean="0">
                <a:latin typeface="Arial" pitchFamily="34" charset="0"/>
                <a:cs typeface="Arial" pitchFamily="34" charset="0"/>
              </a:rPr>
              <a:t>Acceptance &amp; Action Questionnaire (AAQ): </a:t>
            </a:r>
          </a:p>
          <a:p>
            <a:pPr lvl="1"/>
            <a:r>
              <a:rPr lang="en-AU" sz="2100" dirty="0" smtClean="0">
                <a:latin typeface="Arial" pitchFamily="34" charset="0"/>
                <a:cs typeface="Arial" pitchFamily="34" charset="0"/>
              </a:rPr>
              <a:t>16-item AAQ (Bond &amp; Bunce, 2003)</a:t>
            </a:r>
          </a:p>
          <a:p>
            <a:pPr lvl="1"/>
            <a:r>
              <a:rPr lang="en-AU" sz="2100" dirty="0" smtClean="0">
                <a:latin typeface="Arial" pitchFamily="34" charset="0"/>
                <a:cs typeface="Arial" pitchFamily="34" charset="0"/>
              </a:rPr>
              <a:t>2 subscales: Action and Willingness</a:t>
            </a:r>
          </a:p>
          <a:p>
            <a:endParaRPr lang="en-A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AU" sz="2400" b="1" dirty="0" smtClean="0">
                <a:latin typeface="Arial" pitchFamily="34" charset="0"/>
                <a:cs typeface="Arial" pitchFamily="34" charset="0"/>
              </a:rPr>
              <a:t>MS </a:t>
            </a:r>
            <a:r>
              <a:rPr lang="en-AU" sz="2400" b="1" dirty="0">
                <a:latin typeface="Arial" pitchFamily="34" charset="0"/>
                <a:cs typeface="Arial" pitchFamily="34" charset="0"/>
              </a:rPr>
              <a:t>Acceptance Questionnaire (MSAQ</a:t>
            </a:r>
            <a:r>
              <a:rPr lang="en-AU" sz="2400" b="1" dirty="0" smtClean="0">
                <a:latin typeface="Arial" pitchFamily="34" charset="0"/>
                <a:cs typeface="Arial" pitchFamily="34" charset="0"/>
              </a:rPr>
              <a:t>): </a:t>
            </a:r>
          </a:p>
          <a:p>
            <a:pPr lvl="1"/>
            <a:r>
              <a:rPr lang="en-AU" sz="2100" dirty="0" smtClean="0">
                <a:latin typeface="Arial" pitchFamily="34" charset="0"/>
                <a:cs typeface="Arial" pitchFamily="34" charset="0"/>
              </a:rPr>
              <a:t>Developed </a:t>
            </a:r>
            <a:r>
              <a:rPr lang="en-AU" sz="2100" dirty="0">
                <a:latin typeface="Arial" pitchFamily="34" charset="0"/>
                <a:cs typeface="Arial" pitchFamily="34" charset="0"/>
              </a:rPr>
              <a:t>with reference to the AAQ </a:t>
            </a:r>
            <a:r>
              <a:rPr lang="en-AU" sz="2100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AU" sz="2100" dirty="0">
                <a:latin typeface="Arial" pitchFamily="34" charset="0"/>
                <a:cs typeface="Arial" pitchFamily="34" charset="0"/>
              </a:rPr>
              <a:t>the CPAQ </a:t>
            </a:r>
            <a:r>
              <a:rPr lang="en-AU" sz="1800" dirty="0" smtClean="0">
                <a:latin typeface="Arial" pitchFamily="34" charset="0"/>
                <a:cs typeface="Arial" pitchFamily="34" charset="0"/>
              </a:rPr>
              <a:t>(McCracken, 1998)</a:t>
            </a:r>
          </a:p>
          <a:p>
            <a:pPr lvl="1"/>
            <a:r>
              <a:rPr lang="en-AU" sz="2100" dirty="0" smtClean="0">
                <a:latin typeface="Arial" pitchFamily="34" charset="0"/>
                <a:cs typeface="Arial" pitchFamily="34" charset="0"/>
              </a:rPr>
              <a:t>Items </a:t>
            </a:r>
            <a:r>
              <a:rPr lang="en-AU" sz="2100" dirty="0">
                <a:latin typeface="Arial" pitchFamily="34" charset="0"/>
                <a:cs typeface="Arial" pitchFamily="34" charset="0"/>
              </a:rPr>
              <a:t>were adapted to reflect the experience of living with </a:t>
            </a:r>
            <a:r>
              <a:rPr lang="en-AU" sz="2100" dirty="0" smtClean="0">
                <a:latin typeface="Arial" pitchFamily="34" charset="0"/>
                <a:cs typeface="Arial" pitchFamily="34" charset="0"/>
              </a:rPr>
              <a:t>MS </a:t>
            </a:r>
          </a:p>
          <a:p>
            <a:pPr lvl="1"/>
            <a:r>
              <a:rPr lang="en-AU" sz="2100" dirty="0" smtClean="0">
                <a:latin typeface="Arial" pitchFamily="34" charset="0"/>
                <a:cs typeface="Arial" pitchFamily="34" charset="0"/>
              </a:rPr>
              <a:t>20 (out of 25) </a:t>
            </a:r>
            <a:r>
              <a:rPr lang="en-AU" sz="2100" dirty="0">
                <a:latin typeface="Arial" pitchFamily="34" charset="0"/>
                <a:cs typeface="Arial" pitchFamily="34" charset="0"/>
              </a:rPr>
              <a:t>items were endorsed by </a:t>
            </a:r>
            <a:r>
              <a:rPr lang="en-AU" sz="2100" dirty="0" smtClean="0">
                <a:latin typeface="Arial" pitchFamily="34" charset="0"/>
                <a:cs typeface="Arial" pitchFamily="34" charset="0"/>
              </a:rPr>
              <a:t>an expert </a:t>
            </a:r>
            <a:r>
              <a:rPr lang="en-AU" sz="2100" dirty="0">
                <a:latin typeface="Arial" pitchFamily="34" charset="0"/>
                <a:cs typeface="Arial" pitchFamily="34" charset="0"/>
              </a:rPr>
              <a:t>panel and these constituted the </a:t>
            </a:r>
            <a:r>
              <a:rPr lang="en-AU" sz="2100" dirty="0" smtClean="0">
                <a:latin typeface="Arial" pitchFamily="34" charset="0"/>
                <a:cs typeface="Arial" pitchFamily="34" charset="0"/>
              </a:rPr>
              <a:t>MSAQ 	</a:t>
            </a:r>
          </a:p>
          <a:p>
            <a:pPr lvl="1"/>
            <a:r>
              <a:rPr lang="en-AU" sz="2100" dirty="0" smtClean="0">
                <a:latin typeface="Arial" pitchFamily="34" charset="0"/>
                <a:cs typeface="Arial" pitchFamily="34" charset="0"/>
              </a:rPr>
              <a:t>7-point rating scale </a:t>
            </a:r>
            <a:r>
              <a:rPr lang="en-AU" sz="2100" dirty="0">
                <a:latin typeface="Arial" pitchFamily="34" charset="0"/>
                <a:cs typeface="Arial" pitchFamily="34" charset="0"/>
              </a:rPr>
              <a:t>(1 = </a:t>
            </a:r>
            <a:r>
              <a:rPr lang="en-AU" sz="2100" i="1" dirty="0">
                <a:latin typeface="Arial" pitchFamily="34" charset="0"/>
                <a:cs typeface="Arial" pitchFamily="34" charset="0"/>
              </a:rPr>
              <a:t>never true</a:t>
            </a:r>
            <a:r>
              <a:rPr lang="en-AU" sz="2100" dirty="0">
                <a:latin typeface="Arial" pitchFamily="34" charset="0"/>
                <a:cs typeface="Arial" pitchFamily="34" charset="0"/>
              </a:rPr>
              <a:t> to 7 = </a:t>
            </a:r>
            <a:r>
              <a:rPr lang="en-AU" sz="2100" i="1" dirty="0">
                <a:latin typeface="Arial" pitchFamily="34" charset="0"/>
                <a:cs typeface="Arial" pitchFamily="34" charset="0"/>
              </a:rPr>
              <a:t>always true</a:t>
            </a:r>
            <a:r>
              <a:rPr lang="en-AU" sz="2100" dirty="0">
                <a:latin typeface="Arial" pitchFamily="34" charset="0"/>
                <a:cs typeface="Arial" pitchFamily="34" charset="0"/>
              </a:rPr>
              <a:t>) </a:t>
            </a:r>
            <a:endParaRPr lang="en-AU" sz="21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AU" sz="1800" dirty="0" smtClean="0">
                <a:latin typeface="Arial" pitchFamily="34" charset="0"/>
                <a:cs typeface="Arial" pitchFamily="34" charset="0"/>
              </a:rPr>
              <a:t>higher 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scores indicating greater acceptance of </a:t>
            </a:r>
            <a:r>
              <a:rPr lang="en-AU" sz="1800" dirty="0" smtClean="0">
                <a:latin typeface="Arial" pitchFamily="34" charset="0"/>
                <a:cs typeface="Arial" pitchFamily="34" charset="0"/>
              </a:rPr>
              <a:t>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>
                <a:latin typeface="Arial" pitchFamily="34" charset="0"/>
                <a:cs typeface="Arial" pitchFamily="34" charset="0"/>
              </a:rPr>
              <a:t>STUDY 1: </a:t>
            </a:r>
            <a:r>
              <a:rPr lang="en-AU" sz="3600" dirty="0" smtClean="0">
                <a:latin typeface="Arial" pitchFamily="34" charset="0"/>
                <a:cs typeface="Arial" pitchFamily="34" charset="0"/>
              </a:rPr>
              <a:t>Factor analysis of the MSAQ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928992" cy="5184576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>
                <a:latin typeface="Arial" pitchFamily="34" charset="0"/>
                <a:cs typeface="Arial" pitchFamily="34" charset="0"/>
              </a:rPr>
              <a:t>Principal </a:t>
            </a:r>
            <a:r>
              <a:rPr lang="en-AU" dirty="0">
                <a:latin typeface="Arial" pitchFamily="34" charset="0"/>
                <a:cs typeface="Arial" pitchFamily="34" charset="0"/>
              </a:rPr>
              <a:t>Components analysis </a:t>
            </a:r>
            <a:r>
              <a:rPr lang="en-AU" sz="2200" dirty="0" smtClean="0">
                <a:latin typeface="Arial" pitchFamily="34" charset="0"/>
                <a:cs typeface="Arial" pitchFamily="34" charset="0"/>
              </a:rPr>
              <a:t>(orthogonal &amp; </a:t>
            </a:r>
            <a:r>
              <a:rPr lang="en-AU" sz="2200" dirty="0">
                <a:latin typeface="Arial" pitchFamily="34" charset="0"/>
                <a:cs typeface="Arial" pitchFamily="34" charset="0"/>
              </a:rPr>
              <a:t>oblique </a:t>
            </a:r>
            <a:r>
              <a:rPr lang="en-AU" sz="2200" dirty="0" smtClean="0">
                <a:latin typeface="Arial" pitchFamily="34" charset="0"/>
                <a:cs typeface="Arial" pitchFamily="34" charset="0"/>
              </a:rPr>
              <a:t>rotations):</a:t>
            </a:r>
            <a:endParaRPr lang="en-AU" sz="22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Two </a:t>
            </a:r>
            <a:r>
              <a:rPr lang="en-AU" dirty="0">
                <a:latin typeface="Arial" pitchFamily="34" charset="0"/>
                <a:cs typeface="Arial" pitchFamily="34" charset="0"/>
              </a:rPr>
              <a:t>factors,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51% of the total variance </a:t>
            </a:r>
          </a:p>
          <a:p>
            <a:pPr lvl="2"/>
            <a:r>
              <a:rPr lang="en-AU" dirty="0" smtClean="0">
                <a:latin typeface="Arial" pitchFamily="34" charset="0"/>
                <a:cs typeface="Arial" pitchFamily="34" charset="0"/>
              </a:rPr>
              <a:t>Action (8 items) 30% </a:t>
            </a:r>
          </a:p>
          <a:p>
            <a:pPr lvl="2"/>
            <a:r>
              <a:rPr lang="en-AU" dirty="0" smtClean="0">
                <a:latin typeface="Arial" pitchFamily="34" charset="0"/>
                <a:cs typeface="Arial" pitchFamily="34" charset="0"/>
              </a:rPr>
              <a:t>Willingness (8 items) 22%</a:t>
            </a:r>
          </a:p>
          <a:p>
            <a:pPr lvl="2"/>
            <a:r>
              <a:rPr lang="en-AU" dirty="0" smtClean="0">
                <a:latin typeface="Arial" pitchFamily="34" charset="0"/>
                <a:cs typeface="Arial" pitchFamily="34" charset="0"/>
              </a:rPr>
              <a:t>All items loaded &gt;.50</a:t>
            </a:r>
          </a:p>
          <a:p>
            <a:pPr lvl="2"/>
            <a:r>
              <a:rPr lang="en-AU" dirty="0" smtClean="0">
                <a:latin typeface="Arial" pitchFamily="34" charset="0"/>
                <a:cs typeface="Arial" pitchFamily="34" charset="0"/>
              </a:rPr>
              <a:t>Internal reliabilities:  .87 Action;  .79 Willingness</a:t>
            </a:r>
          </a:p>
          <a:p>
            <a:pPr lvl="2"/>
            <a:r>
              <a:rPr lang="en-AU" dirty="0" smtClean="0">
                <a:latin typeface="Arial" pitchFamily="34" charset="0"/>
                <a:cs typeface="Arial" pitchFamily="34" charset="0"/>
              </a:rPr>
              <a:t>Correlation .25, </a:t>
            </a:r>
            <a:r>
              <a:rPr lang="en-AU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&lt;.01</a:t>
            </a:r>
          </a:p>
          <a:p>
            <a:r>
              <a:rPr lang="en-AU" dirty="0">
                <a:latin typeface="Arial" pitchFamily="34" charset="0"/>
                <a:cs typeface="Arial" pitchFamily="34" charset="0"/>
              </a:rPr>
              <a:t>Convergent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validity: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MSAQ </a:t>
            </a:r>
            <a:r>
              <a:rPr lang="en-AU" dirty="0">
                <a:latin typeface="Arial" pitchFamily="34" charset="0"/>
                <a:cs typeface="Arial" pitchFamily="34" charset="0"/>
              </a:rPr>
              <a:t>A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ction</a:t>
            </a:r>
            <a:r>
              <a:rPr lang="en-AU" dirty="0">
                <a:latin typeface="Arial" pitchFamily="34" charset="0"/>
                <a:cs typeface="Arial" pitchFamily="34" charset="0"/>
              </a:rPr>
              <a:t>:  </a:t>
            </a:r>
          </a:p>
          <a:p>
            <a:pPr lvl="2"/>
            <a:r>
              <a:rPr lang="en-AU" dirty="0">
                <a:latin typeface="Arial" pitchFamily="34" charset="0"/>
                <a:cs typeface="Arial" pitchFamily="34" charset="0"/>
              </a:rPr>
              <a:t>AAQ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Action </a:t>
            </a:r>
            <a:r>
              <a:rPr lang="en-AU" dirty="0">
                <a:latin typeface="Arial" pitchFamily="34" charset="0"/>
                <a:cs typeface="Arial" pitchFamily="34" charset="0"/>
              </a:rPr>
              <a:t>(</a:t>
            </a:r>
            <a:r>
              <a:rPr lang="en-AU" i="1" dirty="0">
                <a:latin typeface="Arial" pitchFamily="34" charset="0"/>
                <a:cs typeface="Arial" pitchFamily="34" charset="0"/>
              </a:rPr>
              <a:t>r </a:t>
            </a:r>
            <a:r>
              <a:rPr lang="en-AU" dirty="0">
                <a:latin typeface="Arial" pitchFamily="34" charset="0"/>
                <a:cs typeface="Arial" pitchFamily="34" charset="0"/>
              </a:rPr>
              <a:t>= .60, </a:t>
            </a:r>
            <a:r>
              <a:rPr lang="en-AU" i="1" dirty="0">
                <a:latin typeface="Arial" pitchFamily="34" charset="0"/>
                <a:cs typeface="Arial" pitchFamily="34" charset="0"/>
              </a:rPr>
              <a:t>p</a:t>
            </a:r>
            <a:r>
              <a:rPr lang="en-AU" dirty="0">
                <a:latin typeface="Arial" pitchFamily="34" charset="0"/>
                <a:cs typeface="Arial" pitchFamily="34" charset="0"/>
              </a:rPr>
              <a:t>&lt;.01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)</a:t>
            </a:r>
            <a:endParaRPr lang="en-AU" dirty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AU" dirty="0">
                <a:latin typeface="Arial" pitchFamily="34" charset="0"/>
                <a:cs typeface="Arial" pitchFamily="34" charset="0"/>
              </a:rPr>
              <a:t>AAQ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Willingness </a:t>
            </a:r>
            <a:r>
              <a:rPr lang="en-AU" dirty="0">
                <a:latin typeface="Arial" pitchFamily="34" charset="0"/>
                <a:cs typeface="Arial" pitchFamily="34" charset="0"/>
              </a:rPr>
              <a:t>(</a:t>
            </a:r>
            <a:r>
              <a:rPr lang="en-AU" i="1" dirty="0">
                <a:latin typeface="Arial" pitchFamily="34" charset="0"/>
                <a:cs typeface="Arial" pitchFamily="34" charset="0"/>
              </a:rPr>
              <a:t>r</a:t>
            </a:r>
            <a:r>
              <a:rPr lang="en-AU" dirty="0">
                <a:latin typeface="Arial" pitchFamily="34" charset="0"/>
                <a:cs typeface="Arial" pitchFamily="34" charset="0"/>
              </a:rPr>
              <a:t> = .44, </a:t>
            </a:r>
            <a:r>
              <a:rPr lang="en-AU" i="1" dirty="0">
                <a:latin typeface="Arial" pitchFamily="34" charset="0"/>
                <a:cs typeface="Arial" pitchFamily="34" charset="0"/>
              </a:rPr>
              <a:t>p</a:t>
            </a:r>
            <a:r>
              <a:rPr lang="en-AU" dirty="0">
                <a:latin typeface="Arial" pitchFamily="34" charset="0"/>
                <a:cs typeface="Arial" pitchFamily="34" charset="0"/>
              </a:rPr>
              <a:t>&lt;.01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)</a:t>
            </a:r>
            <a:endParaRPr lang="en-AU" dirty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AU" dirty="0" smtClean="0">
                <a:latin typeface="Arial" pitchFamily="34" charset="0"/>
                <a:cs typeface="Arial" pitchFamily="34" charset="0"/>
              </a:rPr>
              <a:t>Acceptance </a:t>
            </a:r>
            <a:r>
              <a:rPr lang="en-AU" dirty="0">
                <a:latin typeface="Arial" pitchFamily="34" charset="0"/>
                <a:cs typeface="Arial" pitchFamily="34" charset="0"/>
              </a:rPr>
              <a:t>coping (</a:t>
            </a:r>
            <a:r>
              <a:rPr lang="en-AU" i="1" dirty="0">
                <a:latin typeface="Arial" pitchFamily="34" charset="0"/>
                <a:cs typeface="Arial" pitchFamily="34" charset="0"/>
              </a:rPr>
              <a:t>r</a:t>
            </a:r>
            <a:r>
              <a:rPr lang="en-AU" dirty="0">
                <a:latin typeface="Arial" pitchFamily="34" charset="0"/>
                <a:cs typeface="Arial" pitchFamily="34" charset="0"/>
              </a:rPr>
              <a:t> = .58, </a:t>
            </a:r>
            <a:r>
              <a:rPr lang="en-AU" i="1" dirty="0">
                <a:latin typeface="Arial" pitchFamily="34" charset="0"/>
                <a:cs typeface="Arial" pitchFamily="34" charset="0"/>
              </a:rPr>
              <a:t>p</a:t>
            </a:r>
            <a:r>
              <a:rPr lang="en-AU" dirty="0">
                <a:latin typeface="Arial" pitchFamily="34" charset="0"/>
                <a:cs typeface="Arial" pitchFamily="34" charset="0"/>
              </a:rPr>
              <a:t>&lt;.01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 lvl="2"/>
            <a:r>
              <a:rPr lang="en-AU" dirty="0" smtClean="0">
                <a:latin typeface="Arial" pitchFamily="34" charset="0"/>
                <a:cs typeface="Arial" pitchFamily="34" charset="0"/>
              </a:rPr>
              <a:t>Acceptance sense making (</a:t>
            </a:r>
            <a:r>
              <a:rPr lang="en-AU" i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 = .62, </a:t>
            </a:r>
            <a:r>
              <a:rPr lang="en-AU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&lt;.01)</a:t>
            </a:r>
            <a:endParaRPr lang="en-AU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AU" dirty="0">
                <a:latin typeface="Arial" pitchFamily="34" charset="0"/>
                <a:cs typeface="Arial" pitchFamily="34" charset="0"/>
              </a:rPr>
              <a:t>MSAQ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Willingness </a:t>
            </a:r>
            <a:endParaRPr lang="en-AU" dirty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AU" dirty="0">
                <a:latin typeface="Arial" pitchFamily="34" charset="0"/>
                <a:cs typeface="Arial" pitchFamily="34" charset="0"/>
              </a:rPr>
              <a:t>A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cceptance coping (</a:t>
            </a:r>
            <a:r>
              <a:rPr lang="en-AU" i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dirty="0">
                <a:latin typeface="Arial" pitchFamily="34" charset="0"/>
                <a:cs typeface="Arial" pitchFamily="34" charset="0"/>
              </a:rPr>
              <a:t>= .19, </a:t>
            </a:r>
            <a:r>
              <a:rPr lang="en-AU" i="1" dirty="0">
                <a:latin typeface="Arial" pitchFamily="34" charset="0"/>
                <a:cs typeface="Arial" pitchFamily="34" charset="0"/>
              </a:rPr>
              <a:t>p</a:t>
            </a:r>
            <a:r>
              <a:rPr lang="en-AU" dirty="0">
                <a:latin typeface="Arial" pitchFamily="34" charset="0"/>
                <a:cs typeface="Arial" pitchFamily="34" charset="0"/>
              </a:rPr>
              <a:t>&lt;.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05) </a:t>
            </a:r>
            <a:endParaRPr lang="en-A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>
                <a:latin typeface="Arial" pitchFamily="34" charset="0"/>
                <a:cs typeface="Arial" pitchFamily="34" charset="0"/>
              </a:rPr>
              <a:t>STUDY 1: </a:t>
            </a:r>
            <a:r>
              <a:rPr lang="en-AU" sz="3600" dirty="0" smtClean="0">
                <a:latin typeface="Arial" pitchFamily="34" charset="0"/>
                <a:cs typeface="Arial" pitchFamily="34" charset="0"/>
              </a:rPr>
              <a:t>relations between MSAQ &amp; illness, demographics &amp; adjustment</a:t>
            </a:r>
            <a:endParaRPr lang="en-A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069160"/>
          </a:xfrm>
        </p:spPr>
        <p:txBody>
          <a:bodyPr>
            <a:normAutofit fontScale="85000" lnSpcReduction="10000"/>
          </a:bodyPr>
          <a:lstStyle/>
          <a:p>
            <a:r>
              <a:rPr lang="en-AU" dirty="0" smtClean="0">
                <a:latin typeface="Arial" pitchFamily="34" charset="0"/>
                <a:cs typeface="Arial" pitchFamily="34" charset="0"/>
              </a:rPr>
              <a:t>Less </a:t>
            </a:r>
            <a:r>
              <a:rPr lang="en-AU" dirty="0">
                <a:latin typeface="Arial" pitchFamily="34" charset="0"/>
                <a:cs typeface="Arial" pitchFamily="34" charset="0"/>
              </a:rPr>
              <a:t>disability </a:t>
            </a:r>
            <a:r>
              <a:rPr lang="en-AU" sz="2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AU" sz="2600" i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AU" sz="2600" dirty="0" smtClean="0">
                <a:latin typeface="Arial" pitchFamily="34" charset="0"/>
                <a:cs typeface="Arial" pitchFamily="34" charset="0"/>
              </a:rPr>
              <a:t>=.24, </a:t>
            </a:r>
            <a:r>
              <a:rPr lang="en-AU" sz="2600" i="1" dirty="0" smtClean="0">
                <a:latin typeface="Arial" pitchFamily="34" charset="0"/>
                <a:cs typeface="Arial" pitchFamily="34" charset="0"/>
              </a:rPr>
              <a:t>p&lt;</a:t>
            </a:r>
            <a:r>
              <a:rPr lang="en-AU" sz="2600" dirty="0" smtClean="0">
                <a:latin typeface="Arial" pitchFamily="34" charset="0"/>
                <a:cs typeface="Arial" pitchFamily="34" charset="0"/>
              </a:rPr>
              <a:t>.01)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AU" dirty="0">
                <a:latin typeface="Arial" pitchFamily="34" charset="0"/>
                <a:cs typeface="Arial" pitchFamily="34" charset="0"/>
              </a:rPr>
              <a:t>cognitive impairment </a:t>
            </a:r>
            <a:r>
              <a:rPr lang="en-AU" sz="2600" dirty="0">
                <a:latin typeface="Arial" pitchFamily="34" charset="0"/>
                <a:cs typeface="Arial" pitchFamily="34" charset="0"/>
              </a:rPr>
              <a:t>(</a:t>
            </a:r>
            <a:r>
              <a:rPr lang="en-AU" sz="2600" i="1" dirty="0">
                <a:latin typeface="Arial" pitchFamily="34" charset="0"/>
                <a:cs typeface="Arial" pitchFamily="34" charset="0"/>
              </a:rPr>
              <a:t>r</a:t>
            </a:r>
            <a:r>
              <a:rPr lang="en-AU" sz="2600" dirty="0">
                <a:latin typeface="Arial" pitchFamily="34" charset="0"/>
                <a:cs typeface="Arial" pitchFamily="34" charset="0"/>
              </a:rPr>
              <a:t>=-.</a:t>
            </a:r>
            <a:r>
              <a:rPr lang="en-AU" sz="2600" dirty="0" smtClean="0">
                <a:latin typeface="Arial" pitchFamily="34" charset="0"/>
                <a:cs typeface="Arial" pitchFamily="34" charset="0"/>
              </a:rPr>
              <a:t>27,</a:t>
            </a:r>
            <a:r>
              <a:rPr lang="en-AU" sz="2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600" i="1" dirty="0">
                <a:latin typeface="Arial" pitchFamily="34" charset="0"/>
                <a:cs typeface="Arial" pitchFamily="34" charset="0"/>
              </a:rPr>
              <a:t>p&lt;</a:t>
            </a:r>
            <a:r>
              <a:rPr lang="en-AU" sz="2600" dirty="0">
                <a:latin typeface="Arial" pitchFamily="34" charset="0"/>
                <a:cs typeface="Arial" pitchFamily="34" charset="0"/>
              </a:rPr>
              <a:t>.</a:t>
            </a:r>
            <a:r>
              <a:rPr lang="en-AU" sz="2600" dirty="0" smtClean="0">
                <a:latin typeface="Arial" pitchFamily="34" charset="0"/>
                <a:cs typeface="Arial" pitchFamily="34" charset="0"/>
              </a:rPr>
              <a:t>01)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 related to higher </a:t>
            </a:r>
            <a:r>
              <a:rPr lang="en-AU" dirty="0">
                <a:latin typeface="Arial" pitchFamily="34" charset="0"/>
                <a:cs typeface="Arial" pitchFamily="34" charset="0"/>
              </a:rPr>
              <a:t>MSAQ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Action.</a:t>
            </a:r>
          </a:p>
          <a:p>
            <a:r>
              <a:rPr lang="en-AU" dirty="0" smtClean="0">
                <a:latin typeface="Arial" pitchFamily="34" charset="0"/>
                <a:cs typeface="Arial" pitchFamily="34" charset="0"/>
              </a:rPr>
              <a:t>Being </a:t>
            </a:r>
            <a:r>
              <a:rPr lang="en-AU" dirty="0">
                <a:latin typeface="Arial" pitchFamily="34" charset="0"/>
                <a:cs typeface="Arial" pitchFamily="34" charset="0"/>
              </a:rPr>
              <a:t>in a relationship </a:t>
            </a:r>
            <a:r>
              <a:rPr lang="en-AU" sz="2600" dirty="0" smtClean="0">
                <a:latin typeface="Arial" pitchFamily="34" charset="0"/>
                <a:cs typeface="Arial" pitchFamily="34" charset="0"/>
              </a:rPr>
              <a:t>(F=3.94,</a:t>
            </a:r>
            <a:r>
              <a:rPr lang="en-AU" sz="2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600" i="1" dirty="0">
                <a:latin typeface="Arial" pitchFamily="34" charset="0"/>
                <a:cs typeface="Arial" pitchFamily="34" charset="0"/>
              </a:rPr>
              <a:t>p&lt;</a:t>
            </a:r>
            <a:r>
              <a:rPr lang="en-AU" sz="2600" dirty="0">
                <a:latin typeface="Arial" pitchFamily="34" charset="0"/>
                <a:cs typeface="Arial" pitchFamily="34" charset="0"/>
              </a:rPr>
              <a:t>.</a:t>
            </a:r>
            <a:r>
              <a:rPr lang="en-AU" sz="2600" dirty="0" smtClean="0">
                <a:latin typeface="Arial" pitchFamily="34" charset="0"/>
                <a:cs typeface="Arial" pitchFamily="34" charset="0"/>
              </a:rPr>
              <a:t>01)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dirty="0">
                <a:latin typeface="Arial" pitchFamily="34" charset="0"/>
                <a:cs typeface="Arial" pitchFamily="34" charset="0"/>
              </a:rPr>
              <a:t>&amp; being female </a:t>
            </a:r>
            <a:r>
              <a:rPr lang="en-AU" sz="2600" dirty="0">
                <a:latin typeface="Arial" pitchFamily="34" charset="0"/>
                <a:cs typeface="Arial" pitchFamily="34" charset="0"/>
              </a:rPr>
              <a:t>(</a:t>
            </a:r>
            <a:r>
              <a:rPr lang="en-AU" sz="2600" dirty="0" smtClean="0">
                <a:latin typeface="Arial" pitchFamily="34" charset="0"/>
                <a:cs typeface="Arial" pitchFamily="34" charset="0"/>
              </a:rPr>
              <a:t>F=4.41, </a:t>
            </a:r>
            <a:r>
              <a:rPr lang="en-AU" sz="26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AU" sz="2600" dirty="0" smtClean="0">
                <a:latin typeface="Arial" pitchFamily="34" charset="0"/>
                <a:cs typeface="Arial" pitchFamily="34" charset="0"/>
              </a:rPr>
              <a:t>=.04)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were </a:t>
            </a:r>
            <a:r>
              <a:rPr lang="en-AU" dirty="0">
                <a:latin typeface="Arial" pitchFamily="34" charset="0"/>
                <a:cs typeface="Arial" pitchFamily="34" charset="0"/>
              </a:rPr>
              <a:t>related to higher MSAQ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Action.</a:t>
            </a:r>
          </a:p>
          <a:p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r>
              <a:rPr lang="en-AU" dirty="0" smtClean="0">
                <a:latin typeface="Arial" pitchFamily="34" charset="0"/>
                <a:cs typeface="Arial" pitchFamily="34" charset="0"/>
              </a:rPr>
              <a:t>After controlling for the effects of </a:t>
            </a:r>
            <a:r>
              <a:rPr lang="en-AU" u="sng" dirty="0" smtClean="0">
                <a:latin typeface="Arial" pitchFamily="34" charset="0"/>
                <a:cs typeface="Arial" pitchFamily="34" charset="0"/>
              </a:rPr>
              <a:t>initial adjustment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&amp; relevant </a:t>
            </a:r>
            <a:r>
              <a:rPr lang="en-AU" u="sng" dirty="0" smtClean="0">
                <a:latin typeface="Arial" pitchFamily="34" charset="0"/>
                <a:cs typeface="Arial" pitchFamily="34" charset="0"/>
              </a:rPr>
              <a:t>demographic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AU" u="sng" dirty="0" smtClean="0">
                <a:latin typeface="Arial" pitchFamily="34" charset="0"/>
                <a:cs typeface="Arial" pitchFamily="34" charset="0"/>
              </a:rPr>
              <a:t>illness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 variables (6 covariates): 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MSAQ Action predicted greater positive affect(12%), &amp; health(5%) &amp; marginal predictor of life satisfaction (2%). 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MSAQ Willingness predicted better health </a:t>
            </a:r>
            <a:r>
              <a:rPr lang="en-AU" u="sng" dirty="0" smtClean="0">
                <a:latin typeface="Arial" pitchFamily="34" charset="0"/>
                <a:cs typeface="Arial" pitchFamily="34" charset="0"/>
              </a:rPr>
              <a:t>but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 lower positive affect</a:t>
            </a:r>
          </a:p>
          <a:p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r>
              <a:rPr lang="en-AU" dirty="0" smtClean="0">
                <a:latin typeface="Arial" pitchFamily="34" charset="0"/>
                <a:cs typeface="Arial" pitchFamily="34" charset="0"/>
              </a:rPr>
              <a:t>AAQ (Action) predicted lower distress 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MSAQ 4 – 12% vs. AAQ 4% 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503</TotalTime>
  <Words>1658</Words>
  <Application>Microsoft Office PowerPoint</Application>
  <PresentationFormat>On-screen Show (4:3)</PresentationFormat>
  <Paragraphs>194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Acceptance and Mindfulness in MS: Individual and couple perspectives </vt:lpstr>
      <vt:lpstr>Background: Characteristics of MS</vt:lpstr>
      <vt:lpstr>Background</vt:lpstr>
      <vt:lpstr>STUDY 1 (Pakenham &amp; Flemming, 2012)</vt:lpstr>
      <vt:lpstr>STUDY 1: method </vt:lpstr>
      <vt:lpstr>STUDY 1: method </vt:lpstr>
      <vt:lpstr>STUDY 1: method </vt:lpstr>
      <vt:lpstr>STUDY 1: Factor analysis of the MSAQ </vt:lpstr>
      <vt:lpstr>STUDY 1: relations between MSAQ &amp; illness, demographics &amp; adjustment</vt:lpstr>
      <vt:lpstr>STUDY 1: conclusions</vt:lpstr>
      <vt:lpstr>STUDY 1: conclusions</vt:lpstr>
      <vt:lpstr>STUDY 2: (Pakenham &amp; Samios, In press)</vt:lpstr>
      <vt:lpstr>STUDY 2: hypotheses</vt:lpstr>
      <vt:lpstr>STUDY 2: method</vt:lpstr>
      <vt:lpstr>STUDY 2: method</vt:lpstr>
      <vt:lpstr>STUDY 2: results</vt:lpstr>
      <vt:lpstr>STUDY 2: results</vt:lpstr>
      <vt:lpstr>Study 2: conclusions</vt:lpstr>
      <vt:lpstr>Study 2: 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Acceptance and Mindfulness in MS: Individual and couple perspectives</dc:title>
  <dc:creator>kenp</dc:creator>
  <cp:lastModifiedBy>KateM</cp:lastModifiedBy>
  <cp:revision>52</cp:revision>
  <dcterms:created xsi:type="dcterms:W3CDTF">2012-07-10T00:59:23Z</dcterms:created>
  <dcterms:modified xsi:type="dcterms:W3CDTF">2012-08-02T20:14:40Z</dcterms:modified>
</cp:coreProperties>
</file>